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8288000" cy="10287000"/>
  <p:notesSz cx="6858000" cy="9144000"/>
  <p:embeddedFontLst>
    <p:embeddedFont>
      <p:font typeface="Amicale Bold" pitchFamily="2" charset="77"/>
      <p:regular r:id="rId26"/>
      <p:bold r:id="rId27"/>
    </p:embeddedFont>
    <p:embeddedFont>
      <p:font typeface="DM Sans Bold" pitchFamily="2" charset="77"/>
      <p:regular r:id="rId28"/>
      <p:bold r:id="rId29"/>
    </p:embeddedFont>
    <p:embeddedFont>
      <p:font typeface="Gill Sans Medium" panose="020B0A02020104020203" pitchFamily="34" charset="77"/>
      <p:regular r:id="rId30"/>
    </p:embeddedFont>
    <p:embeddedFont>
      <p:font typeface="IBM Plex Sans Bold" panose="020B0803050203000203" pitchFamily="34" charset="0"/>
      <p:regular r:id="rId31"/>
      <p:bold r:id="rId32"/>
    </p:embeddedFont>
    <p:embeddedFont>
      <p:font typeface="Montserrat Bold" pitchFamily="2" charset="77"/>
      <p:regular r:id="rId33"/>
      <p:bold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558" autoAdjust="0"/>
  </p:normalViewPr>
  <p:slideViewPr>
    <p:cSldViewPr>
      <p:cViewPr varScale="1">
        <p:scale>
          <a:sx n="77" d="100"/>
          <a:sy n="77" d="100"/>
        </p:scale>
        <p:origin x="888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2.jpeg"/><Relationship Id="rId4" Type="http://schemas.openxmlformats.org/officeDocument/2006/relationships/image" Target="../media/image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5.jpeg"/><Relationship Id="rId4" Type="http://schemas.openxmlformats.org/officeDocument/2006/relationships/image" Target="../media/image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3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7.svg"/><Relationship Id="rId4" Type="http://schemas.openxmlformats.org/officeDocument/2006/relationships/image" Target="../media/image3.svg"/><Relationship Id="rId9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1.jpe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3.svg"/><Relationship Id="rId9" Type="http://schemas.openxmlformats.org/officeDocument/2006/relationships/image" Target="../media/image26.png"/><Relationship Id="rId14" Type="http://schemas.openxmlformats.org/officeDocument/2006/relationships/image" Target="../media/image7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3.svg"/><Relationship Id="rId9" Type="http://schemas.openxmlformats.org/officeDocument/2006/relationships/image" Target="../media/image26.png"/><Relationship Id="rId14" Type="http://schemas.openxmlformats.org/officeDocument/2006/relationships/image" Target="../media/image7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mailto:info@orizon.one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orizon.on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11" Type="http://schemas.openxmlformats.org/officeDocument/2006/relationships/image" Target="../media/image33.svg"/><Relationship Id="rId5" Type="http://schemas.openxmlformats.org/officeDocument/2006/relationships/image" Target="../media/image30.png"/><Relationship Id="rId10" Type="http://schemas.openxmlformats.org/officeDocument/2006/relationships/image" Target="../media/image32.png"/><Relationship Id="rId4" Type="http://schemas.openxmlformats.org/officeDocument/2006/relationships/image" Target="../media/image3.svg"/><Relationship Id="rId9" Type="http://schemas.openxmlformats.org/officeDocument/2006/relationships/hyperlink" Target="tel:+39030768776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9.jpe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1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006642" y="5143500"/>
            <a:ext cx="9908394" cy="10021132"/>
            <a:chOff x="0" y="0"/>
            <a:chExt cx="13211193" cy="133615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11193" cy="13361510"/>
            </a:xfrm>
            <a:custGeom>
              <a:avLst/>
              <a:gdLst/>
              <a:ahLst/>
              <a:cxnLst/>
              <a:rect l="l" t="t" r="r" b="b"/>
              <a:pathLst>
                <a:path w="13211193" h="13361510">
                  <a:moveTo>
                    <a:pt x="0" y="0"/>
                  </a:moveTo>
                  <a:lnTo>
                    <a:pt x="13211193" y="0"/>
                  </a:lnTo>
                  <a:lnTo>
                    <a:pt x="13211193" y="13361510"/>
                  </a:lnTo>
                  <a:lnTo>
                    <a:pt x="0" y="133615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8000"/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2559219" y="2743200"/>
              <a:ext cx="5534830" cy="5486400"/>
            </a:xfrm>
            <a:custGeom>
              <a:avLst/>
              <a:gdLst/>
              <a:ahLst/>
              <a:cxnLst/>
              <a:rect l="l" t="t" r="r" b="b"/>
              <a:pathLst>
                <a:path w="5534830" h="5486400">
                  <a:moveTo>
                    <a:pt x="0" y="0"/>
                  </a:moveTo>
                  <a:lnTo>
                    <a:pt x="5534830" y="0"/>
                  </a:lnTo>
                  <a:lnTo>
                    <a:pt x="553483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-6489192" y="-4741966"/>
            <a:ext cx="10296822" cy="10413980"/>
            <a:chOff x="0" y="0"/>
            <a:chExt cx="13729096" cy="1388530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729096" cy="13885306"/>
            </a:xfrm>
            <a:custGeom>
              <a:avLst/>
              <a:gdLst/>
              <a:ahLst/>
              <a:cxnLst/>
              <a:rect l="l" t="t" r="r" b="b"/>
              <a:pathLst>
                <a:path w="13729096" h="13885306">
                  <a:moveTo>
                    <a:pt x="0" y="0"/>
                  </a:moveTo>
                  <a:lnTo>
                    <a:pt x="13729096" y="0"/>
                  </a:lnTo>
                  <a:lnTo>
                    <a:pt x="13729096" y="13885306"/>
                  </a:lnTo>
                  <a:lnTo>
                    <a:pt x="0" y="138853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8000"/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flipH="1" flipV="1">
              <a:off x="7202598" y="5947252"/>
              <a:ext cx="5534830" cy="5486400"/>
            </a:xfrm>
            <a:custGeom>
              <a:avLst/>
              <a:gdLst/>
              <a:ahLst/>
              <a:cxnLst/>
              <a:rect l="l" t="t" r="r" b="b"/>
              <a:pathLst>
                <a:path w="5534830" h="5486400">
                  <a:moveTo>
                    <a:pt x="5534830" y="5486400"/>
                  </a:moveTo>
                  <a:lnTo>
                    <a:pt x="0" y="5486400"/>
                  </a:lnTo>
                  <a:lnTo>
                    <a:pt x="0" y="0"/>
                  </a:lnTo>
                  <a:lnTo>
                    <a:pt x="5534830" y="0"/>
                  </a:lnTo>
                  <a:lnTo>
                    <a:pt x="5534830" y="548640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>
            <a:off x="5788427" y="1784869"/>
            <a:ext cx="6749246" cy="6172200"/>
          </a:xfrm>
          <a:custGeom>
            <a:avLst/>
            <a:gdLst/>
            <a:ahLst/>
            <a:cxnLst/>
            <a:rect l="l" t="t" r="r" b="b"/>
            <a:pathLst>
              <a:path w="6749246" h="6172200">
                <a:moveTo>
                  <a:pt x="0" y="0"/>
                </a:moveTo>
                <a:lnTo>
                  <a:pt x="6749246" y="0"/>
                </a:lnTo>
                <a:lnTo>
                  <a:pt x="6749246" y="6172200"/>
                </a:lnTo>
                <a:lnTo>
                  <a:pt x="0" y="61722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1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006642" y="5143500"/>
            <a:ext cx="9908394" cy="10021132"/>
            <a:chOff x="0" y="0"/>
            <a:chExt cx="13211193" cy="133615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11193" cy="13361510"/>
            </a:xfrm>
            <a:custGeom>
              <a:avLst/>
              <a:gdLst/>
              <a:ahLst/>
              <a:cxnLst/>
              <a:rect l="l" t="t" r="r" b="b"/>
              <a:pathLst>
                <a:path w="13211193" h="13361510">
                  <a:moveTo>
                    <a:pt x="0" y="0"/>
                  </a:moveTo>
                  <a:lnTo>
                    <a:pt x="13211193" y="0"/>
                  </a:lnTo>
                  <a:lnTo>
                    <a:pt x="13211193" y="13361510"/>
                  </a:lnTo>
                  <a:lnTo>
                    <a:pt x="0" y="133615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8000"/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2559219" y="2743200"/>
              <a:ext cx="5534830" cy="5486400"/>
            </a:xfrm>
            <a:custGeom>
              <a:avLst/>
              <a:gdLst/>
              <a:ahLst/>
              <a:cxnLst/>
              <a:rect l="l" t="t" r="r" b="b"/>
              <a:pathLst>
                <a:path w="5534830" h="5486400">
                  <a:moveTo>
                    <a:pt x="0" y="0"/>
                  </a:moveTo>
                  <a:lnTo>
                    <a:pt x="5534830" y="0"/>
                  </a:lnTo>
                  <a:lnTo>
                    <a:pt x="553483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-6489192" y="-4741966"/>
            <a:ext cx="10296822" cy="10413980"/>
            <a:chOff x="0" y="0"/>
            <a:chExt cx="13729096" cy="1388530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729096" cy="13885306"/>
            </a:xfrm>
            <a:custGeom>
              <a:avLst/>
              <a:gdLst/>
              <a:ahLst/>
              <a:cxnLst/>
              <a:rect l="l" t="t" r="r" b="b"/>
              <a:pathLst>
                <a:path w="13729096" h="13885306">
                  <a:moveTo>
                    <a:pt x="0" y="0"/>
                  </a:moveTo>
                  <a:lnTo>
                    <a:pt x="13729096" y="0"/>
                  </a:lnTo>
                  <a:lnTo>
                    <a:pt x="13729096" y="13885306"/>
                  </a:lnTo>
                  <a:lnTo>
                    <a:pt x="0" y="138853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8000"/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flipH="1" flipV="1">
              <a:off x="7202598" y="5947252"/>
              <a:ext cx="5534830" cy="5486400"/>
            </a:xfrm>
            <a:custGeom>
              <a:avLst/>
              <a:gdLst/>
              <a:ahLst/>
              <a:cxnLst/>
              <a:rect l="l" t="t" r="r" b="b"/>
              <a:pathLst>
                <a:path w="5534830" h="5486400">
                  <a:moveTo>
                    <a:pt x="5534830" y="5486400"/>
                  </a:moveTo>
                  <a:lnTo>
                    <a:pt x="0" y="5486400"/>
                  </a:lnTo>
                  <a:lnTo>
                    <a:pt x="0" y="0"/>
                  </a:lnTo>
                  <a:lnTo>
                    <a:pt x="5534830" y="0"/>
                  </a:lnTo>
                  <a:lnTo>
                    <a:pt x="5534830" y="548640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9258304" y="2957672"/>
            <a:ext cx="4230769" cy="963138"/>
            <a:chOff x="0" y="0"/>
            <a:chExt cx="1752200" cy="3988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52200" cy="398890"/>
            </a:xfrm>
            <a:custGeom>
              <a:avLst/>
              <a:gdLst/>
              <a:ahLst/>
              <a:cxnLst/>
              <a:rect l="l" t="t" r="r" b="b"/>
              <a:pathLst>
                <a:path w="1752200" h="398890">
                  <a:moveTo>
                    <a:pt x="0" y="0"/>
                  </a:moveTo>
                  <a:lnTo>
                    <a:pt x="1752200" y="0"/>
                  </a:lnTo>
                  <a:lnTo>
                    <a:pt x="1752200" y="398890"/>
                  </a:lnTo>
                  <a:lnTo>
                    <a:pt x="0" y="3988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gradFill>
                <a:gsLst>
                  <a:gs pos="0">
                    <a:srgbClr val="000138">
                      <a:alpha val="100000"/>
                    </a:srgbClr>
                  </a:gs>
                  <a:gs pos="100000">
                    <a:srgbClr val="33CD91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752200" cy="436990"/>
            </a:xfrm>
            <a:prstGeom prst="rect">
              <a:avLst/>
            </a:prstGeom>
          </p:spPr>
          <p:txBody>
            <a:bodyPr lIns="45473" tIns="45473" rIns="45473" bIns="45473" rtlCol="0" anchor="ctr"/>
            <a:lstStyle/>
            <a:p>
              <a:pPr algn="ctr">
                <a:lnSpc>
                  <a:spcPts val="3078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258304" y="3920810"/>
            <a:ext cx="4230769" cy="963138"/>
            <a:chOff x="0" y="0"/>
            <a:chExt cx="1752200" cy="39889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752200" cy="398890"/>
            </a:xfrm>
            <a:custGeom>
              <a:avLst/>
              <a:gdLst/>
              <a:ahLst/>
              <a:cxnLst/>
              <a:rect l="l" t="t" r="r" b="b"/>
              <a:pathLst>
                <a:path w="1752200" h="398890">
                  <a:moveTo>
                    <a:pt x="0" y="0"/>
                  </a:moveTo>
                  <a:lnTo>
                    <a:pt x="1752200" y="0"/>
                  </a:lnTo>
                  <a:lnTo>
                    <a:pt x="1752200" y="398890"/>
                  </a:lnTo>
                  <a:lnTo>
                    <a:pt x="0" y="3988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gradFill>
                <a:gsLst>
                  <a:gs pos="0">
                    <a:srgbClr val="000138">
                      <a:alpha val="100000"/>
                    </a:srgbClr>
                  </a:gs>
                  <a:gs pos="100000">
                    <a:srgbClr val="33CD91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752200" cy="436990"/>
            </a:xfrm>
            <a:prstGeom prst="rect">
              <a:avLst/>
            </a:prstGeom>
          </p:spPr>
          <p:txBody>
            <a:bodyPr lIns="45473" tIns="45473" rIns="45473" bIns="45473" rtlCol="0" anchor="ctr"/>
            <a:lstStyle/>
            <a:p>
              <a:pPr algn="ctr">
                <a:lnSpc>
                  <a:spcPts val="3078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258304" y="4876098"/>
            <a:ext cx="4230769" cy="970989"/>
            <a:chOff x="0" y="0"/>
            <a:chExt cx="1752200" cy="40214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752200" cy="402141"/>
            </a:xfrm>
            <a:custGeom>
              <a:avLst/>
              <a:gdLst/>
              <a:ahLst/>
              <a:cxnLst/>
              <a:rect l="l" t="t" r="r" b="b"/>
              <a:pathLst>
                <a:path w="1752200" h="402141">
                  <a:moveTo>
                    <a:pt x="0" y="0"/>
                  </a:moveTo>
                  <a:lnTo>
                    <a:pt x="1752200" y="0"/>
                  </a:lnTo>
                  <a:lnTo>
                    <a:pt x="1752200" y="402141"/>
                  </a:lnTo>
                  <a:lnTo>
                    <a:pt x="0" y="40214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gradFill>
                <a:gsLst>
                  <a:gs pos="0">
                    <a:srgbClr val="000138">
                      <a:alpha val="100000"/>
                    </a:srgbClr>
                  </a:gs>
                  <a:gs pos="100000">
                    <a:srgbClr val="33CD91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1752200" cy="440241"/>
            </a:xfrm>
            <a:prstGeom prst="rect">
              <a:avLst/>
            </a:prstGeom>
          </p:spPr>
          <p:txBody>
            <a:bodyPr lIns="45473" tIns="45473" rIns="45473" bIns="45473" rtlCol="0" anchor="ctr"/>
            <a:lstStyle/>
            <a:p>
              <a:pPr algn="ctr">
                <a:lnSpc>
                  <a:spcPts val="3078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258304" y="5847087"/>
            <a:ext cx="4230769" cy="963138"/>
            <a:chOff x="0" y="0"/>
            <a:chExt cx="1752200" cy="3988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752200" cy="398890"/>
            </a:xfrm>
            <a:custGeom>
              <a:avLst/>
              <a:gdLst/>
              <a:ahLst/>
              <a:cxnLst/>
              <a:rect l="l" t="t" r="r" b="b"/>
              <a:pathLst>
                <a:path w="1752200" h="398890">
                  <a:moveTo>
                    <a:pt x="0" y="0"/>
                  </a:moveTo>
                  <a:lnTo>
                    <a:pt x="1752200" y="0"/>
                  </a:lnTo>
                  <a:lnTo>
                    <a:pt x="1752200" y="398890"/>
                  </a:lnTo>
                  <a:lnTo>
                    <a:pt x="0" y="3988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gradFill>
                <a:gsLst>
                  <a:gs pos="0">
                    <a:srgbClr val="000138">
                      <a:alpha val="100000"/>
                    </a:srgbClr>
                  </a:gs>
                  <a:gs pos="100000">
                    <a:srgbClr val="33CD91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1752200" cy="436990"/>
            </a:xfrm>
            <a:prstGeom prst="rect">
              <a:avLst/>
            </a:prstGeom>
          </p:spPr>
          <p:txBody>
            <a:bodyPr lIns="45473" tIns="45473" rIns="45473" bIns="45473" rtlCol="0" anchor="ctr"/>
            <a:lstStyle/>
            <a:p>
              <a:pPr algn="ctr">
                <a:lnSpc>
                  <a:spcPts val="3078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3784281" y="5932812"/>
            <a:ext cx="2960796" cy="809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47"/>
              </a:lnSpc>
            </a:pPr>
            <a:r>
              <a:rPr lang="en-US" sz="1999" b="1" spc="27">
                <a:solidFill>
                  <a:srgbClr val="FFFFFF"/>
                </a:solidFill>
                <a:latin typeface="Amicale Bold"/>
                <a:ea typeface="Amicale Bold"/>
                <a:cs typeface="Amicale Bold"/>
                <a:sym typeface="Amicale Bold"/>
              </a:rPr>
              <a:t>Miglioramento indagini, </a:t>
            </a:r>
          </a:p>
          <a:p>
            <a:pPr algn="l">
              <a:lnSpc>
                <a:spcPts val="3147"/>
              </a:lnSpc>
            </a:pPr>
            <a:r>
              <a:rPr lang="en-US" sz="1999" b="1" spc="27">
                <a:solidFill>
                  <a:srgbClr val="FFFFFF"/>
                </a:solidFill>
                <a:latin typeface="Amicale Bold"/>
                <a:ea typeface="Amicale Bold"/>
                <a:cs typeface="Amicale Bold"/>
                <a:sym typeface="Amicale Bold"/>
              </a:rPr>
              <a:t>efficacia.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9258304" y="6810225"/>
            <a:ext cx="4230769" cy="963138"/>
            <a:chOff x="0" y="0"/>
            <a:chExt cx="1752200" cy="39889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752200" cy="398890"/>
            </a:xfrm>
            <a:custGeom>
              <a:avLst/>
              <a:gdLst/>
              <a:ahLst/>
              <a:cxnLst/>
              <a:rect l="l" t="t" r="r" b="b"/>
              <a:pathLst>
                <a:path w="1752200" h="398890">
                  <a:moveTo>
                    <a:pt x="0" y="0"/>
                  </a:moveTo>
                  <a:lnTo>
                    <a:pt x="1752200" y="0"/>
                  </a:lnTo>
                  <a:lnTo>
                    <a:pt x="1752200" y="398890"/>
                  </a:lnTo>
                  <a:lnTo>
                    <a:pt x="0" y="3988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gradFill>
                <a:gsLst>
                  <a:gs pos="0">
                    <a:srgbClr val="000138">
                      <a:alpha val="100000"/>
                    </a:srgbClr>
                  </a:gs>
                  <a:gs pos="100000">
                    <a:srgbClr val="33CD91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1752200" cy="436990"/>
            </a:xfrm>
            <a:prstGeom prst="rect">
              <a:avLst/>
            </a:prstGeom>
          </p:spPr>
          <p:txBody>
            <a:bodyPr lIns="45473" tIns="45473" rIns="45473" bIns="45473" rtlCol="0" anchor="ctr"/>
            <a:lstStyle/>
            <a:p>
              <a:pPr algn="ctr">
                <a:lnSpc>
                  <a:spcPts val="3078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3462269" y="6810225"/>
            <a:ext cx="3797031" cy="963138"/>
            <a:chOff x="0" y="0"/>
            <a:chExt cx="1572564" cy="39889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572564" cy="398890"/>
            </a:xfrm>
            <a:custGeom>
              <a:avLst/>
              <a:gdLst/>
              <a:ahLst/>
              <a:cxnLst/>
              <a:rect l="l" t="t" r="r" b="b"/>
              <a:pathLst>
                <a:path w="1572564" h="398890">
                  <a:moveTo>
                    <a:pt x="0" y="0"/>
                  </a:moveTo>
                  <a:lnTo>
                    <a:pt x="1572564" y="0"/>
                  </a:lnTo>
                  <a:lnTo>
                    <a:pt x="1572564" y="398890"/>
                  </a:lnTo>
                  <a:lnTo>
                    <a:pt x="0" y="3988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72EFAC"/>
              </a:solidFill>
              <a:prstDash val="solid"/>
              <a:miter/>
            </a:ln>
          </p:spPr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1572564" cy="436990"/>
            </a:xfrm>
            <a:prstGeom prst="rect">
              <a:avLst/>
            </a:prstGeom>
          </p:spPr>
          <p:txBody>
            <a:bodyPr lIns="45473" tIns="45473" rIns="45473" bIns="45473" rtlCol="0" anchor="ctr"/>
            <a:lstStyle/>
            <a:p>
              <a:pPr algn="ctr">
                <a:lnSpc>
                  <a:spcPts val="3078"/>
                </a:lnSpc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8439115" y="981075"/>
            <a:ext cx="8820185" cy="152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050"/>
              </a:lnSpc>
            </a:pPr>
            <a:r>
              <a:rPr lang="en-US" sz="5000" b="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Come Recon 2.0 ™ risponde</a:t>
            </a:r>
          </a:p>
          <a:p>
            <a:pPr algn="r">
              <a:lnSpc>
                <a:spcPts val="6050"/>
              </a:lnSpc>
            </a:pPr>
            <a:r>
              <a:rPr lang="en-US" sz="5000" b="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a queste sfide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3784281" y="3050844"/>
            <a:ext cx="2960796" cy="809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47"/>
              </a:lnSpc>
            </a:pPr>
            <a:r>
              <a:rPr lang="en-US" sz="1999" b="1" spc="27">
                <a:solidFill>
                  <a:srgbClr val="FFFFFF"/>
                </a:solidFill>
                <a:latin typeface="Amicale Bold"/>
                <a:ea typeface="Amicale Bold"/>
                <a:cs typeface="Amicale Bold"/>
                <a:sym typeface="Amicale Bold"/>
              </a:rPr>
              <a:t>Riduzione rischio,</a:t>
            </a:r>
          </a:p>
          <a:p>
            <a:pPr algn="l">
              <a:lnSpc>
                <a:spcPts val="3147"/>
              </a:lnSpc>
            </a:pPr>
            <a:r>
              <a:rPr lang="en-US" sz="1999" b="1" spc="27">
                <a:solidFill>
                  <a:srgbClr val="FFFFFF"/>
                </a:solidFill>
                <a:latin typeface="Amicale Bold"/>
                <a:ea typeface="Amicale Bold"/>
                <a:cs typeface="Amicale Bold"/>
                <a:sym typeface="Amicale Bold"/>
              </a:rPr>
              <a:t>prevenzione e risposta.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886989" y="3098510"/>
            <a:ext cx="3268774" cy="662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67"/>
              </a:lnSpc>
            </a:pPr>
            <a:r>
              <a:rPr lang="en-US" sz="2069" b="1" spc="2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MAPPATURA COMPLETA DEGLI ASSETS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3784281" y="4010259"/>
            <a:ext cx="2960796" cy="809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47"/>
              </a:lnSpc>
            </a:pPr>
            <a:r>
              <a:rPr lang="en-US" sz="1999" b="1" spc="27">
                <a:solidFill>
                  <a:srgbClr val="FFFFFF"/>
                </a:solidFill>
                <a:latin typeface="Amicale Bold"/>
                <a:ea typeface="Amicale Bold"/>
                <a:cs typeface="Amicale Bold"/>
                <a:sym typeface="Amicale Bold"/>
              </a:rPr>
              <a:t>Decisioni informate, </a:t>
            </a:r>
          </a:p>
          <a:p>
            <a:pPr algn="l">
              <a:lnSpc>
                <a:spcPts val="3147"/>
              </a:lnSpc>
            </a:pPr>
            <a:r>
              <a:rPr lang="en-US" sz="1999" b="1" spc="27">
                <a:solidFill>
                  <a:srgbClr val="FFFFFF"/>
                </a:solidFill>
                <a:latin typeface="Amicale Bold"/>
                <a:ea typeface="Amicale Bold"/>
                <a:cs typeface="Amicale Bold"/>
                <a:sym typeface="Amicale Bold"/>
              </a:rPr>
              <a:t>dati accurati.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3784281" y="4975434"/>
            <a:ext cx="2960796" cy="809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47"/>
              </a:lnSpc>
            </a:pPr>
            <a:r>
              <a:rPr lang="en-US" sz="1999" b="1" spc="27">
                <a:solidFill>
                  <a:srgbClr val="FFFFFF"/>
                </a:solidFill>
                <a:latin typeface="Amicale Bold"/>
                <a:ea typeface="Amicale Bold"/>
                <a:cs typeface="Amicale Bold"/>
                <a:sym typeface="Amicale Bold"/>
              </a:rPr>
              <a:t>Efficienza operativa, </a:t>
            </a:r>
          </a:p>
          <a:p>
            <a:pPr algn="l">
              <a:lnSpc>
                <a:spcPts val="3147"/>
              </a:lnSpc>
            </a:pPr>
            <a:r>
              <a:rPr lang="en-US" sz="1999" b="1" spc="27">
                <a:solidFill>
                  <a:srgbClr val="FFFFFF"/>
                </a:solidFill>
                <a:latin typeface="Amicale Bold"/>
                <a:ea typeface="Amicale Bold"/>
                <a:cs typeface="Amicale Bold"/>
                <a:sym typeface="Amicale Bold"/>
              </a:rPr>
              <a:t>ottimizzazione risorse.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9886989" y="4067409"/>
            <a:ext cx="3086088" cy="662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67"/>
              </a:lnSpc>
            </a:pPr>
            <a:r>
              <a:rPr lang="en-US" sz="2069" b="1" spc="2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MONITORAGGIO </a:t>
            </a:r>
          </a:p>
          <a:p>
            <a:pPr algn="l">
              <a:lnSpc>
                <a:spcPts val="2667"/>
              </a:lnSpc>
            </a:pPr>
            <a:r>
              <a:rPr lang="en-US" sz="2069" b="1" spc="2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CONTINUO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9886989" y="5026824"/>
            <a:ext cx="3086088" cy="662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67"/>
              </a:lnSpc>
            </a:pPr>
            <a:r>
              <a:rPr lang="en-US" sz="2069" b="1" spc="2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PRIORITIZZAZIONE INTELLIGENTE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9886989" y="5989962"/>
            <a:ext cx="3086088" cy="662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67"/>
              </a:lnSpc>
            </a:pPr>
            <a:r>
              <a:rPr lang="en-US" sz="2069" b="1" spc="2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AUTOMAZIONE DEI PROCESSI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9886989" y="6951063"/>
            <a:ext cx="3086088" cy="662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67"/>
              </a:lnSpc>
            </a:pPr>
            <a:r>
              <a:rPr lang="en-US" sz="2069" b="1" spc="2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IA PER L'OTTIMIZZAZIONE 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3784281" y="6899673"/>
            <a:ext cx="2960796" cy="809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47"/>
              </a:lnSpc>
            </a:pPr>
            <a:r>
              <a:rPr lang="en-US" sz="1999" b="1" spc="27">
                <a:solidFill>
                  <a:srgbClr val="FFFFFF"/>
                </a:solidFill>
                <a:latin typeface="Amicale Bold"/>
                <a:ea typeface="Amicale Bold"/>
                <a:cs typeface="Amicale Bold"/>
                <a:sym typeface="Amicale Bold"/>
              </a:rPr>
              <a:t>Intelligenza artificiale, </a:t>
            </a:r>
          </a:p>
          <a:p>
            <a:pPr algn="l">
              <a:lnSpc>
                <a:spcPts val="3147"/>
              </a:lnSpc>
            </a:pPr>
            <a:r>
              <a:rPr lang="en-US" sz="1999" b="1" spc="27">
                <a:solidFill>
                  <a:srgbClr val="FFFFFF"/>
                </a:solidFill>
                <a:latin typeface="Amicale Bold"/>
                <a:ea typeface="Amicale Bold"/>
                <a:cs typeface="Amicale Bold"/>
                <a:sym typeface="Amicale Bold"/>
              </a:rPr>
              <a:t>gestione vulnerabilità.</a:t>
            </a:r>
          </a:p>
        </p:txBody>
      </p:sp>
      <p:grpSp>
        <p:nvGrpSpPr>
          <p:cNvPr id="37" name="Group 37"/>
          <p:cNvGrpSpPr/>
          <p:nvPr/>
        </p:nvGrpSpPr>
        <p:grpSpPr>
          <a:xfrm>
            <a:off x="13462269" y="5849123"/>
            <a:ext cx="3797031" cy="963138"/>
            <a:chOff x="0" y="0"/>
            <a:chExt cx="1572564" cy="39889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1572564" cy="398890"/>
            </a:xfrm>
            <a:custGeom>
              <a:avLst/>
              <a:gdLst/>
              <a:ahLst/>
              <a:cxnLst/>
              <a:rect l="l" t="t" r="r" b="b"/>
              <a:pathLst>
                <a:path w="1572564" h="398890">
                  <a:moveTo>
                    <a:pt x="0" y="0"/>
                  </a:moveTo>
                  <a:lnTo>
                    <a:pt x="1572564" y="0"/>
                  </a:lnTo>
                  <a:lnTo>
                    <a:pt x="1572564" y="398890"/>
                  </a:lnTo>
                  <a:lnTo>
                    <a:pt x="0" y="3988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72EFAC"/>
              </a:solidFill>
              <a:prstDash val="solid"/>
              <a:miter/>
            </a:ln>
          </p:spPr>
        </p:sp>
        <p:sp>
          <p:nvSpPr>
            <p:cNvPr id="39" name="TextBox 39"/>
            <p:cNvSpPr txBox="1"/>
            <p:nvPr/>
          </p:nvSpPr>
          <p:spPr>
            <a:xfrm>
              <a:off x="0" y="-38100"/>
              <a:ext cx="1572564" cy="436990"/>
            </a:xfrm>
            <a:prstGeom prst="rect">
              <a:avLst/>
            </a:prstGeom>
          </p:spPr>
          <p:txBody>
            <a:bodyPr lIns="45473" tIns="45473" rIns="45473" bIns="45473" rtlCol="0" anchor="ctr"/>
            <a:lstStyle/>
            <a:p>
              <a:pPr algn="ctr">
                <a:lnSpc>
                  <a:spcPts val="3078"/>
                </a:lnSpc>
              </a:pPr>
              <a:endParaRPr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13462269" y="4885985"/>
            <a:ext cx="3797031" cy="963138"/>
            <a:chOff x="0" y="0"/>
            <a:chExt cx="1572564" cy="39889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1572564" cy="398890"/>
            </a:xfrm>
            <a:custGeom>
              <a:avLst/>
              <a:gdLst/>
              <a:ahLst/>
              <a:cxnLst/>
              <a:rect l="l" t="t" r="r" b="b"/>
              <a:pathLst>
                <a:path w="1572564" h="398890">
                  <a:moveTo>
                    <a:pt x="0" y="0"/>
                  </a:moveTo>
                  <a:lnTo>
                    <a:pt x="1572564" y="0"/>
                  </a:lnTo>
                  <a:lnTo>
                    <a:pt x="1572564" y="398890"/>
                  </a:lnTo>
                  <a:lnTo>
                    <a:pt x="0" y="3988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72EFAC"/>
              </a:solidFill>
              <a:prstDash val="solid"/>
              <a:miter/>
            </a:ln>
          </p:spPr>
        </p:sp>
        <p:sp>
          <p:nvSpPr>
            <p:cNvPr id="42" name="TextBox 42"/>
            <p:cNvSpPr txBox="1"/>
            <p:nvPr/>
          </p:nvSpPr>
          <p:spPr>
            <a:xfrm>
              <a:off x="0" y="-38100"/>
              <a:ext cx="1572564" cy="436990"/>
            </a:xfrm>
            <a:prstGeom prst="rect">
              <a:avLst/>
            </a:prstGeom>
          </p:spPr>
          <p:txBody>
            <a:bodyPr lIns="45473" tIns="45473" rIns="45473" bIns="45473" rtlCol="0" anchor="ctr"/>
            <a:lstStyle/>
            <a:p>
              <a:pPr algn="ctr">
                <a:lnSpc>
                  <a:spcPts val="3078"/>
                </a:lnSpc>
              </a:pPr>
              <a:endParaRPr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13462269" y="3926570"/>
            <a:ext cx="3797031" cy="963138"/>
            <a:chOff x="0" y="0"/>
            <a:chExt cx="1572564" cy="398890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1572564" cy="398890"/>
            </a:xfrm>
            <a:custGeom>
              <a:avLst/>
              <a:gdLst/>
              <a:ahLst/>
              <a:cxnLst/>
              <a:rect l="l" t="t" r="r" b="b"/>
              <a:pathLst>
                <a:path w="1572564" h="398890">
                  <a:moveTo>
                    <a:pt x="0" y="0"/>
                  </a:moveTo>
                  <a:lnTo>
                    <a:pt x="1572564" y="0"/>
                  </a:lnTo>
                  <a:lnTo>
                    <a:pt x="1572564" y="398890"/>
                  </a:lnTo>
                  <a:lnTo>
                    <a:pt x="0" y="3988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72EFAC"/>
              </a:solidFill>
              <a:prstDash val="solid"/>
              <a:miter/>
            </a:ln>
          </p:spPr>
        </p:sp>
        <p:sp>
          <p:nvSpPr>
            <p:cNvPr id="45" name="TextBox 45"/>
            <p:cNvSpPr txBox="1"/>
            <p:nvPr/>
          </p:nvSpPr>
          <p:spPr>
            <a:xfrm>
              <a:off x="0" y="-38100"/>
              <a:ext cx="1572564" cy="436990"/>
            </a:xfrm>
            <a:prstGeom prst="rect">
              <a:avLst/>
            </a:prstGeom>
          </p:spPr>
          <p:txBody>
            <a:bodyPr lIns="45473" tIns="45473" rIns="45473" bIns="45473" rtlCol="0" anchor="ctr"/>
            <a:lstStyle/>
            <a:p>
              <a:pPr algn="ctr">
                <a:lnSpc>
                  <a:spcPts val="3078"/>
                </a:lnSpc>
              </a:pPr>
              <a:endParaRPr/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13462269" y="2963432"/>
            <a:ext cx="3797031" cy="963138"/>
            <a:chOff x="0" y="0"/>
            <a:chExt cx="1572564" cy="39889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1572564" cy="398890"/>
            </a:xfrm>
            <a:custGeom>
              <a:avLst/>
              <a:gdLst/>
              <a:ahLst/>
              <a:cxnLst/>
              <a:rect l="l" t="t" r="r" b="b"/>
              <a:pathLst>
                <a:path w="1572564" h="398890">
                  <a:moveTo>
                    <a:pt x="0" y="0"/>
                  </a:moveTo>
                  <a:lnTo>
                    <a:pt x="1572564" y="0"/>
                  </a:lnTo>
                  <a:lnTo>
                    <a:pt x="1572564" y="398890"/>
                  </a:lnTo>
                  <a:lnTo>
                    <a:pt x="0" y="3988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72EFAC"/>
              </a:solidFill>
              <a:prstDash val="solid"/>
              <a:miter/>
            </a:ln>
          </p:spPr>
        </p:sp>
        <p:sp>
          <p:nvSpPr>
            <p:cNvPr id="48" name="TextBox 48"/>
            <p:cNvSpPr txBox="1"/>
            <p:nvPr/>
          </p:nvSpPr>
          <p:spPr>
            <a:xfrm>
              <a:off x="0" y="-38100"/>
              <a:ext cx="1572564" cy="436990"/>
            </a:xfrm>
            <a:prstGeom prst="rect">
              <a:avLst/>
            </a:prstGeom>
          </p:spPr>
          <p:txBody>
            <a:bodyPr lIns="45473" tIns="45473" rIns="45473" bIns="45473" rtlCol="0" anchor="ctr"/>
            <a:lstStyle/>
            <a:p>
              <a:pPr algn="ctr">
                <a:lnSpc>
                  <a:spcPts val="3078"/>
                </a:lnSpc>
              </a:pPr>
              <a:endParaRPr/>
            </a:p>
          </p:txBody>
        </p:sp>
      </p:grpSp>
      <p:grpSp>
        <p:nvGrpSpPr>
          <p:cNvPr id="49" name="Group 49"/>
          <p:cNvGrpSpPr>
            <a:grpSpLocks noChangeAspect="1"/>
          </p:cNvGrpSpPr>
          <p:nvPr/>
        </p:nvGrpSpPr>
        <p:grpSpPr>
          <a:xfrm>
            <a:off x="572522" y="2880348"/>
            <a:ext cx="8928262" cy="5121143"/>
            <a:chOff x="0" y="0"/>
            <a:chExt cx="7981950" cy="4578350"/>
          </a:xfrm>
        </p:grpSpPr>
        <p:sp>
          <p:nvSpPr>
            <p:cNvPr id="50" name="Freeform 50"/>
            <p:cNvSpPr/>
            <p:nvPr/>
          </p:nvSpPr>
          <p:spPr>
            <a:xfrm>
              <a:off x="765810" y="21590"/>
              <a:ext cx="6451600" cy="4326890"/>
            </a:xfrm>
            <a:custGeom>
              <a:avLst/>
              <a:gdLst/>
              <a:ahLst/>
              <a:cxnLst/>
              <a:rect l="l" t="t" r="r" b="b"/>
              <a:pathLst>
                <a:path w="6451600" h="4326890">
                  <a:moveTo>
                    <a:pt x="6224270" y="0"/>
                  </a:moveTo>
                  <a:lnTo>
                    <a:pt x="226060" y="0"/>
                  </a:lnTo>
                  <a:cubicBezTo>
                    <a:pt x="101600" y="0"/>
                    <a:pt x="0" y="101600"/>
                    <a:pt x="0" y="226060"/>
                  </a:cubicBezTo>
                  <a:lnTo>
                    <a:pt x="0" y="4326890"/>
                  </a:lnTo>
                  <a:lnTo>
                    <a:pt x="6451601" y="4326890"/>
                  </a:lnTo>
                  <a:lnTo>
                    <a:pt x="6451601" y="226060"/>
                  </a:lnTo>
                  <a:cubicBezTo>
                    <a:pt x="6450331" y="101600"/>
                    <a:pt x="6348731" y="0"/>
                    <a:pt x="6224270" y="0"/>
                  </a:cubicBezTo>
                  <a:close/>
                  <a:moveTo>
                    <a:pt x="6252210" y="4043680"/>
                  </a:moveTo>
                  <a:lnTo>
                    <a:pt x="196851" y="4043680"/>
                  </a:lnTo>
                  <a:lnTo>
                    <a:pt x="196851" y="255270"/>
                  </a:lnTo>
                  <a:lnTo>
                    <a:pt x="6252210" y="255270"/>
                  </a:lnTo>
                  <a:lnTo>
                    <a:pt x="6252210" y="404368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51" name="Freeform 51"/>
            <p:cNvSpPr/>
            <p:nvPr/>
          </p:nvSpPr>
          <p:spPr>
            <a:xfrm>
              <a:off x="0" y="0"/>
              <a:ext cx="7981950" cy="4542790"/>
            </a:xfrm>
            <a:custGeom>
              <a:avLst/>
              <a:gdLst/>
              <a:ahLst/>
              <a:cxnLst/>
              <a:rect l="l" t="t" r="r" b="b"/>
              <a:pathLst>
                <a:path w="7981950" h="4542790">
                  <a:moveTo>
                    <a:pt x="7239000" y="4348480"/>
                  </a:moveTo>
                  <a:lnTo>
                    <a:pt x="7239000" y="243840"/>
                  </a:lnTo>
                  <a:cubicBezTo>
                    <a:pt x="7239000" y="109220"/>
                    <a:pt x="7129780" y="0"/>
                    <a:pt x="6995160" y="0"/>
                  </a:cubicBezTo>
                  <a:lnTo>
                    <a:pt x="985520" y="0"/>
                  </a:lnTo>
                  <a:cubicBezTo>
                    <a:pt x="852170" y="0"/>
                    <a:pt x="742950" y="109220"/>
                    <a:pt x="742950" y="243840"/>
                  </a:cubicBezTo>
                  <a:lnTo>
                    <a:pt x="742950" y="4349750"/>
                  </a:lnTo>
                  <a:lnTo>
                    <a:pt x="0" y="4349750"/>
                  </a:lnTo>
                  <a:lnTo>
                    <a:pt x="0" y="4447540"/>
                  </a:lnTo>
                  <a:cubicBezTo>
                    <a:pt x="0" y="4500880"/>
                    <a:pt x="43180" y="4542790"/>
                    <a:pt x="95250" y="4542790"/>
                  </a:cubicBezTo>
                  <a:lnTo>
                    <a:pt x="7886700" y="4542790"/>
                  </a:lnTo>
                  <a:cubicBezTo>
                    <a:pt x="7940040" y="4542790"/>
                    <a:pt x="7981950" y="4499610"/>
                    <a:pt x="7981950" y="4447540"/>
                  </a:cubicBezTo>
                  <a:lnTo>
                    <a:pt x="7981950" y="4349750"/>
                  </a:lnTo>
                  <a:lnTo>
                    <a:pt x="7239000" y="4349750"/>
                  </a:lnTo>
                  <a:close/>
                  <a:moveTo>
                    <a:pt x="4519930" y="4348480"/>
                  </a:moveTo>
                  <a:lnTo>
                    <a:pt x="4519930" y="4349750"/>
                  </a:lnTo>
                  <a:cubicBezTo>
                    <a:pt x="4519930" y="4403090"/>
                    <a:pt x="4476750" y="4445000"/>
                    <a:pt x="4424680" y="4445000"/>
                  </a:cubicBezTo>
                  <a:lnTo>
                    <a:pt x="3557270" y="4445000"/>
                  </a:lnTo>
                  <a:cubicBezTo>
                    <a:pt x="3503930" y="4445000"/>
                    <a:pt x="3462020" y="4401820"/>
                    <a:pt x="3462020" y="4349750"/>
                  </a:cubicBezTo>
                  <a:lnTo>
                    <a:pt x="3462020" y="4348480"/>
                  </a:lnTo>
                  <a:lnTo>
                    <a:pt x="765810" y="4348480"/>
                  </a:lnTo>
                  <a:lnTo>
                    <a:pt x="765810" y="247650"/>
                  </a:lnTo>
                  <a:cubicBezTo>
                    <a:pt x="765810" y="123190"/>
                    <a:pt x="867410" y="21590"/>
                    <a:pt x="991870" y="21590"/>
                  </a:cubicBezTo>
                  <a:lnTo>
                    <a:pt x="6990080" y="21590"/>
                  </a:lnTo>
                  <a:cubicBezTo>
                    <a:pt x="7114539" y="21590"/>
                    <a:pt x="7216139" y="123190"/>
                    <a:pt x="7216139" y="247650"/>
                  </a:cubicBezTo>
                  <a:lnTo>
                    <a:pt x="7216139" y="4348480"/>
                  </a:lnTo>
                  <a:lnTo>
                    <a:pt x="4519930" y="4348480"/>
                  </a:lnTo>
                  <a:close/>
                </a:path>
              </a:pathLst>
            </a:custGeom>
            <a:solidFill>
              <a:srgbClr val="969696"/>
            </a:solidFill>
          </p:spPr>
        </p:sp>
        <p:sp>
          <p:nvSpPr>
            <p:cNvPr id="52" name="Freeform 52"/>
            <p:cNvSpPr/>
            <p:nvPr/>
          </p:nvSpPr>
          <p:spPr>
            <a:xfrm>
              <a:off x="3460750" y="4349750"/>
              <a:ext cx="1059180" cy="96520"/>
            </a:xfrm>
            <a:custGeom>
              <a:avLst/>
              <a:gdLst/>
              <a:ahLst/>
              <a:cxnLst/>
              <a:rect l="l" t="t" r="r" b="b"/>
              <a:pathLst>
                <a:path w="1059180" h="96520">
                  <a:moveTo>
                    <a:pt x="96520" y="96520"/>
                  </a:moveTo>
                  <a:lnTo>
                    <a:pt x="963930" y="96520"/>
                  </a:lnTo>
                  <a:cubicBezTo>
                    <a:pt x="1017270" y="96520"/>
                    <a:pt x="1059180" y="53340"/>
                    <a:pt x="1059180" y="1270"/>
                  </a:cubicBezTo>
                  <a:lnTo>
                    <a:pt x="1059180" y="0"/>
                  </a:lnTo>
                  <a:lnTo>
                    <a:pt x="0" y="0"/>
                  </a:lnTo>
                  <a:lnTo>
                    <a:pt x="0" y="1270"/>
                  </a:lnTo>
                  <a:cubicBezTo>
                    <a:pt x="0" y="53340"/>
                    <a:pt x="43180" y="96520"/>
                    <a:pt x="96520" y="96520"/>
                  </a:cubicBezTo>
                  <a:close/>
                </a:path>
              </a:pathLst>
            </a:custGeom>
            <a:solidFill>
              <a:srgbClr val="727171"/>
            </a:solidFill>
          </p:spPr>
        </p:sp>
        <p:sp>
          <p:nvSpPr>
            <p:cNvPr id="53" name="Freeform 53"/>
            <p:cNvSpPr/>
            <p:nvPr/>
          </p:nvSpPr>
          <p:spPr>
            <a:xfrm>
              <a:off x="163830" y="4542790"/>
              <a:ext cx="7654290" cy="35560"/>
            </a:xfrm>
            <a:custGeom>
              <a:avLst/>
              <a:gdLst/>
              <a:ahLst/>
              <a:cxnLst/>
              <a:rect l="l" t="t" r="r" b="b"/>
              <a:pathLst>
                <a:path w="7654290" h="35560">
                  <a:moveTo>
                    <a:pt x="0" y="0"/>
                  </a:moveTo>
                  <a:cubicBezTo>
                    <a:pt x="0" y="20320"/>
                    <a:pt x="16510" y="35560"/>
                    <a:pt x="35560" y="35560"/>
                  </a:cubicBezTo>
                  <a:lnTo>
                    <a:pt x="7618730" y="35560"/>
                  </a:lnTo>
                  <a:cubicBezTo>
                    <a:pt x="7639050" y="35560"/>
                    <a:pt x="7654290" y="19050"/>
                    <a:pt x="76542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27171"/>
            </a:solidFill>
          </p:spPr>
        </p:sp>
        <p:sp>
          <p:nvSpPr>
            <p:cNvPr id="54" name="Freeform 54"/>
            <p:cNvSpPr/>
            <p:nvPr/>
          </p:nvSpPr>
          <p:spPr>
            <a:xfrm>
              <a:off x="962660" y="276860"/>
              <a:ext cx="6055360" cy="3789680"/>
            </a:xfrm>
            <a:custGeom>
              <a:avLst/>
              <a:gdLst/>
              <a:ahLst/>
              <a:cxnLst/>
              <a:rect l="l" t="t" r="r" b="b"/>
              <a:pathLst>
                <a:path w="6055360" h="3789680">
                  <a:moveTo>
                    <a:pt x="0" y="0"/>
                  </a:moveTo>
                  <a:lnTo>
                    <a:pt x="6055360" y="0"/>
                  </a:lnTo>
                  <a:lnTo>
                    <a:pt x="6055360" y="3789680"/>
                  </a:lnTo>
                  <a:lnTo>
                    <a:pt x="0" y="3789680"/>
                  </a:lnTo>
                  <a:close/>
                </a:path>
              </a:pathLst>
            </a:custGeom>
            <a:blipFill>
              <a:blip r:embed="rId5"/>
              <a:stretch>
                <a:fillRect l="-67" r="-67"/>
              </a:stretch>
            </a:blipFill>
          </p:spPr>
        </p:sp>
      </p:grpSp>
      <p:sp>
        <p:nvSpPr>
          <p:cNvPr id="55" name="Freeform 55"/>
          <p:cNvSpPr/>
          <p:nvPr/>
        </p:nvSpPr>
        <p:spPr>
          <a:xfrm>
            <a:off x="1028700" y="9258300"/>
            <a:ext cx="2148062" cy="584790"/>
          </a:xfrm>
          <a:custGeom>
            <a:avLst/>
            <a:gdLst/>
            <a:ahLst/>
            <a:cxnLst/>
            <a:rect l="l" t="t" r="r" b="b"/>
            <a:pathLst>
              <a:path w="2148062" h="584790">
                <a:moveTo>
                  <a:pt x="0" y="0"/>
                </a:moveTo>
                <a:lnTo>
                  <a:pt x="2148062" y="0"/>
                </a:lnTo>
                <a:lnTo>
                  <a:pt x="2148062" y="584790"/>
                </a:lnTo>
                <a:lnTo>
                  <a:pt x="0" y="5847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1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38292" y="4215451"/>
            <a:ext cx="5433813" cy="1784944"/>
          </a:xfrm>
          <a:custGeom>
            <a:avLst/>
            <a:gdLst/>
            <a:ahLst/>
            <a:cxnLst/>
            <a:rect l="l" t="t" r="r" b="b"/>
            <a:pathLst>
              <a:path w="5433813" h="1784944">
                <a:moveTo>
                  <a:pt x="0" y="0"/>
                </a:moveTo>
                <a:lnTo>
                  <a:pt x="5433813" y="0"/>
                </a:lnTo>
                <a:lnTo>
                  <a:pt x="5433813" y="1784944"/>
                </a:lnTo>
                <a:lnTo>
                  <a:pt x="0" y="17849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572126" y="4033471"/>
            <a:ext cx="6687174" cy="1820522"/>
          </a:xfrm>
          <a:custGeom>
            <a:avLst/>
            <a:gdLst/>
            <a:ahLst/>
            <a:cxnLst/>
            <a:rect l="l" t="t" r="r" b="b"/>
            <a:pathLst>
              <a:path w="6687174" h="1820522">
                <a:moveTo>
                  <a:pt x="0" y="0"/>
                </a:moveTo>
                <a:lnTo>
                  <a:pt x="6687174" y="0"/>
                </a:lnTo>
                <a:lnTo>
                  <a:pt x="6687174" y="1820522"/>
                </a:lnTo>
                <a:lnTo>
                  <a:pt x="0" y="18205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8734946" y="4348801"/>
            <a:ext cx="818108" cy="1323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76"/>
              </a:lnSpc>
            </a:pPr>
            <a:r>
              <a:rPr lang="en-US" sz="9600" b="1" spc="-19">
                <a:solidFill>
                  <a:srgbClr val="FFFFFF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X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3006642" y="5143500"/>
            <a:ext cx="9908394" cy="10021132"/>
            <a:chOff x="0" y="0"/>
            <a:chExt cx="13211193" cy="1336151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211193" cy="13361510"/>
            </a:xfrm>
            <a:custGeom>
              <a:avLst/>
              <a:gdLst/>
              <a:ahLst/>
              <a:cxnLst/>
              <a:rect l="l" t="t" r="r" b="b"/>
              <a:pathLst>
                <a:path w="13211193" h="13361510">
                  <a:moveTo>
                    <a:pt x="0" y="0"/>
                  </a:moveTo>
                  <a:lnTo>
                    <a:pt x="13211193" y="0"/>
                  </a:lnTo>
                  <a:lnTo>
                    <a:pt x="13211193" y="13361510"/>
                  </a:lnTo>
                  <a:lnTo>
                    <a:pt x="0" y="133615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88000"/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2559219" y="2743200"/>
              <a:ext cx="5534830" cy="5486400"/>
            </a:xfrm>
            <a:custGeom>
              <a:avLst/>
              <a:gdLst/>
              <a:ahLst/>
              <a:cxnLst/>
              <a:rect l="l" t="t" r="r" b="b"/>
              <a:pathLst>
                <a:path w="5534830" h="5486400">
                  <a:moveTo>
                    <a:pt x="0" y="0"/>
                  </a:moveTo>
                  <a:lnTo>
                    <a:pt x="5534830" y="0"/>
                  </a:lnTo>
                  <a:lnTo>
                    <a:pt x="553483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-6489192" y="-4741966"/>
            <a:ext cx="10296822" cy="10413980"/>
            <a:chOff x="0" y="0"/>
            <a:chExt cx="13729096" cy="1388530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729096" cy="13885306"/>
            </a:xfrm>
            <a:custGeom>
              <a:avLst/>
              <a:gdLst/>
              <a:ahLst/>
              <a:cxnLst/>
              <a:rect l="l" t="t" r="r" b="b"/>
              <a:pathLst>
                <a:path w="13729096" h="13885306">
                  <a:moveTo>
                    <a:pt x="0" y="0"/>
                  </a:moveTo>
                  <a:lnTo>
                    <a:pt x="13729096" y="0"/>
                  </a:lnTo>
                  <a:lnTo>
                    <a:pt x="13729096" y="13885306"/>
                  </a:lnTo>
                  <a:lnTo>
                    <a:pt x="0" y="138853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88000"/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flipH="1" flipV="1">
              <a:off x="7202598" y="5947252"/>
              <a:ext cx="5534830" cy="5486400"/>
            </a:xfrm>
            <a:custGeom>
              <a:avLst/>
              <a:gdLst/>
              <a:ahLst/>
              <a:cxnLst/>
              <a:rect l="l" t="t" r="r" b="b"/>
              <a:pathLst>
                <a:path w="5534830" h="5486400">
                  <a:moveTo>
                    <a:pt x="5534830" y="5486400"/>
                  </a:moveTo>
                  <a:lnTo>
                    <a:pt x="0" y="5486400"/>
                  </a:lnTo>
                  <a:lnTo>
                    <a:pt x="0" y="0"/>
                  </a:lnTo>
                  <a:lnTo>
                    <a:pt x="5534830" y="0"/>
                  </a:lnTo>
                  <a:lnTo>
                    <a:pt x="5534830" y="548640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1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424826" y="3254732"/>
            <a:ext cx="9908394" cy="10021132"/>
          </a:xfrm>
          <a:custGeom>
            <a:avLst/>
            <a:gdLst/>
            <a:ahLst/>
            <a:cxnLst/>
            <a:rect l="l" t="t" r="r" b="b"/>
            <a:pathLst>
              <a:path w="9908394" h="10021132">
                <a:moveTo>
                  <a:pt x="0" y="0"/>
                </a:moveTo>
                <a:lnTo>
                  <a:pt x="9908394" y="0"/>
                </a:lnTo>
                <a:lnTo>
                  <a:pt x="9908394" y="10021132"/>
                </a:lnTo>
                <a:lnTo>
                  <a:pt x="0" y="100211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8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995227" y="2035189"/>
            <a:ext cx="13383796" cy="8792274"/>
          </a:xfrm>
          <a:custGeom>
            <a:avLst/>
            <a:gdLst/>
            <a:ahLst/>
            <a:cxnLst/>
            <a:rect l="l" t="t" r="r" b="b"/>
            <a:pathLst>
              <a:path w="13383796" h="8792274">
                <a:moveTo>
                  <a:pt x="0" y="0"/>
                </a:moveTo>
                <a:lnTo>
                  <a:pt x="13383796" y="0"/>
                </a:lnTo>
                <a:lnTo>
                  <a:pt x="13383796" y="8792274"/>
                </a:lnTo>
                <a:lnTo>
                  <a:pt x="0" y="87922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-6489192" y="-4741966"/>
            <a:ext cx="10296822" cy="10413980"/>
            <a:chOff x="0" y="0"/>
            <a:chExt cx="13729096" cy="1388530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729096" cy="13885306"/>
            </a:xfrm>
            <a:custGeom>
              <a:avLst/>
              <a:gdLst/>
              <a:ahLst/>
              <a:cxnLst/>
              <a:rect l="l" t="t" r="r" b="b"/>
              <a:pathLst>
                <a:path w="13729096" h="13885306">
                  <a:moveTo>
                    <a:pt x="0" y="0"/>
                  </a:moveTo>
                  <a:lnTo>
                    <a:pt x="13729096" y="0"/>
                  </a:lnTo>
                  <a:lnTo>
                    <a:pt x="13729096" y="13885306"/>
                  </a:lnTo>
                  <a:lnTo>
                    <a:pt x="0" y="138853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8000"/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flipH="1" flipV="1">
              <a:off x="7202598" y="5947252"/>
              <a:ext cx="5534830" cy="5486400"/>
            </a:xfrm>
            <a:custGeom>
              <a:avLst/>
              <a:gdLst/>
              <a:ahLst/>
              <a:cxnLst/>
              <a:rect l="l" t="t" r="r" b="b"/>
              <a:pathLst>
                <a:path w="5534830" h="5486400">
                  <a:moveTo>
                    <a:pt x="5534830" y="5486400"/>
                  </a:moveTo>
                  <a:lnTo>
                    <a:pt x="0" y="5486400"/>
                  </a:lnTo>
                  <a:lnTo>
                    <a:pt x="0" y="0"/>
                  </a:lnTo>
                  <a:lnTo>
                    <a:pt x="5534830" y="0"/>
                  </a:lnTo>
                  <a:lnTo>
                    <a:pt x="5534830" y="548640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028700" y="1104900"/>
            <a:ext cx="10089724" cy="1346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99"/>
              </a:lnSpc>
            </a:pPr>
            <a:r>
              <a:rPr lang="en-US" sz="4999" b="1" spc="-9">
                <a:solidFill>
                  <a:srgbClr val="FFFFFF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CYREBRO</a:t>
            </a:r>
          </a:p>
          <a:p>
            <a:pPr algn="l">
              <a:lnSpc>
                <a:spcPts val="5299"/>
              </a:lnSpc>
            </a:pPr>
            <a:r>
              <a:rPr lang="en-US" sz="4999" b="1" spc="-9">
                <a:solidFill>
                  <a:srgbClr val="FFFFFF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NEL MONDO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139476" y="3631421"/>
            <a:ext cx="1855751" cy="1064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7"/>
              </a:lnSpc>
            </a:pPr>
            <a:r>
              <a:rPr lang="en-US" sz="1805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NORTH AMERICA, LATAM, EMEA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3514492"/>
            <a:ext cx="2335004" cy="1308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 b="1" spc="-5">
                <a:solidFill>
                  <a:srgbClr val="72EFAC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150</a:t>
            </a:r>
          </a:p>
          <a:p>
            <a:pPr algn="l">
              <a:lnSpc>
                <a:spcPts val="3500"/>
              </a:lnSpc>
            </a:pPr>
            <a:r>
              <a:rPr lang="en-US" sz="2500" b="1" spc="-5">
                <a:solidFill>
                  <a:srgbClr val="72EFAC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DIPENDENTI</a:t>
            </a:r>
          </a:p>
          <a:p>
            <a:pPr algn="l">
              <a:lnSpc>
                <a:spcPts val="3500"/>
              </a:lnSpc>
            </a:pPr>
            <a:r>
              <a:rPr lang="en-US" sz="2500" b="1" spc="-5">
                <a:solidFill>
                  <a:srgbClr val="72EFAC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GLOBALMENTE</a:t>
            </a:r>
          </a:p>
        </p:txBody>
      </p:sp>
      <p:sp>
        <p:nvSpPr>
          <p:cNvPr id="10" name="AutoShape 10"/>
          <p:cNvSpPr/>
          <p:nvPr/>
        </p:nvSpPr>
        <p:spPr>
          <a:xfrm flipV="1">
            <a:off x="3625126" y="3571642"/>
            <a:ext cx="0" cy="1267368"/>
          </a:xfrm>
          <a:prstGeom prst="line">
            <a:avLst/>
          </a:prstGeom>
          <a:ln w="19050" cap="flat">
            <a:solidFill>
              <a:srgbClr val="72EFA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TextBox 11"/>
          <p:cNvSpPr txBox="1"/>
          <p:nvPr/>
        </p:nvSpPr>
        <p:spPr>
          <a:xfrm>
            <a:off x="4139476" y="5663342"/>
            <a:ext cx="1855751" cy="1064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7"/>
              </a:lnSpc>
            </a:pPr>
            <a:r>
              <a:rPr lang="en-US" sz="1805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NORTH AMERICA, LATAM, EMEA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5538202"/>
            <a:ext cx="2079054" cy="1308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 b="1" spc="-5">
                <a:solidFill>
                  <a:srgbClr val="72EFAC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10 MLD</a:t>
            </a:r>
          </a:p>
          <a:p>
            <a:pPr algn="l">
              <a:lnSpc>
                <a:spcPts val="3500"/>
              </a:lnSpc>
            </a:pPr>
            <a:r>
              <a:rPr lang="en-US" sz="2500" b="1" spc="-5">
                <a:solidFill>
                  <a:srgbClr val="72EFAC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EVENTI AL GIORNO</a:t>
            </a:r>
          </a:p>
        </p:txBody>
      </p:sp>
      <p:sp>
        <p:nvSpPr>
          <p:cNvPr id="13" name="AutoShape 13"/>
          <p:cNvSpPr/>
          <p:nvPr/>
        </p:nvSpPr>
        <p:spPr>
          <a:xfrm flipV="1">
            <a:off x="3625126" y="5595352"/>
            <a:ext cx="0" cy="1267368"/>
          </a:xfrm>
          <a:prstGeom prst="line">
            <a:avLst/>
          </a:prstGeom>
          <a:ln w="19050" cap="flat">
            <a:solidFill>
              <a:srgbClr val="72EFA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TextBox 14"/>
          <p:cNvSpPr txBox="1"/>
          <p:nvPr/>
        </p:nvSpPr>
        <p:spPr>
          <a:xfrm>
            <a:off x="4139476" y="7699604"/>
            <a:ext cx="1855751" cy="1064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7"/>
              </a:lnSpc>
            </a:pPr>
            <a:r>
              <a:rPr lang="en-US" sz="1805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NORTH AMERICA, LATAM, EMEA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7558045"/>
            <a:ext cx="2079054" cy="1746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 b="1" spc="-5">
                <a:solidFill>
                  <a:srgbClr val="72EFAC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800+</a:t>
            </a:r>
          </a:p>
          <a:p>
            <a:pPr algn="l">
              <a:lnSpc>
                <a:spcPts val="3500"/>
              </a:lnSpc>
            </a:pPr>
            <a:r>
              <a:rPr lang="en-US" sz="2500" b="1" spc="-5">
                <a:solidFill>
                  <a:srgbClr val="72EFAC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CLIENTI ATTIVI</a:t>
            </a:r>
          </a:p>
          <a:p>
            <a:pPr algn="l">
              <a:lnSpc>
                <a:spcPts val="3500"/>
              </a:lnSpc>
            </a:pPr>
            <a:endParaRPr lang="en-US" sz="2500" b="1" spc="-5">
              <a:solidFill>
                <a:srgbClr val="72EFAC"/>
              </a:solidFill>
              <a:latin typeface="IBM Plex Sans Bold"/>
              <a:ea typeface="IBM Plex Sans Bold"/>
              <a:cs typeface="IBM Plex Sans Bold"/>
              <a:sym typeface="IBM Plex Sans Bold"/>
            </a:endParaRPr>
          </a:p>
        </p:txBody>
      </p:sp>
      <p:sp>
        <p:nvSpPr>
          <p:cNvPr id="16" name="AutoShape 16"/>
          <p:cNvSpPr/>
          <p:nvPr/>
        </p:nvSpPr>
        <p:spPr>
          <a:xfrm flipV="1">
            <a:off x="3625126" y="7615195"/>
            <a:ext cx="0" cy="1267368"/>
          </a:xfrm>
          <a:prstGeom prst="line">
            <a:avLst/>
          </a:prstGeom>
          <a:ln w="19050" cap="flat">
            <a:solidFill>
              <a:srgbClr val="72EFA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Freeform 17"/>
          <p:cNvSpPr/>
          <p:nvPr/>
        </p:nvSpPr>
        <p:spPr>
          <a:xfrm>
            <a:off x="1028700" y="9258300"/>
            <a:ext cx="2148062" cy="584790"/>
          </a:xfrm>
          <a:custGeom>
            <a:avLst/>
            <a:gdLst/>
            <a:ahLst/>
            <a:cxnLst/>
            <a:rect l="l" t="t" r="r" b="b"/>
            <a:pathLst>
              <a:path w="2148062" h="584790">
                <a:moveTo>
                  <a:pt x="0" y="0"/>
                </a:moveTo>
                <a:lnTo>
                  <a:pt x="2148062" y="0"/>
                </a:lnTo>
                <a:lnTo>
                  <a:pt x="2148062" y="584790"/>
                </a:lnTo>
                <a:lnTo>
                  <a:pt x="0" y="5847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1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006642" y="5143500"/>
            <a:ext cx="9908394" cy="10021132"/>
            <a:chOff x="0" y="0"/>
            <a:chExt cx="13211193" cy="133615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11193" cy="13361510"/>
            </a:xfrm>
            <a:custGeom>
              <a:avLst/>
              <a:gdLst/>
              <a:ahLst/>
              <a:cxnLst/>
              <a:rect l="l" t="t" r="r" b="b"/>
              <a:pathLst>
                <a:path w="13211193" h="13361510">
                  <a:moveTo>
                    <a:pt x="0" y="0"/>
                  </a:moveTo>
                  <a:lnTo>
                    <a:pt x="13211193" y="0"/>
                  </a:lnTo>
                  <a:lnTo>
                    <a:pt x="13211193" y="13361510"/>
                  </a:lnTo>
                  <a:lnTo>
                    <a:pt x="0" y="133615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8000"/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2559219" y="2743200"/>
              <a:ext cx="5534830" cy="5486400"/>
            </a:xfrm>
            <a:custGeom>
              <a:avLst/>
              <a:gdLst/>
              <a:ahLst/>
              <a:cxnLst/>
              <a:rect l="l" t="t" r="r" b="b"/>
              <a:pathLst>
                <a:path w="5534830" h="5486400">
                  <a:moveTo>
                    <a:pt x="0" y="0"/>
                  </a:moveTo>
                  <a:lnTo>
                    <a:pt x="5534830" y="0"/>
                  </a:lnTo>
                  <a:lnTo>
                    <a:pt x="553483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-6489192" y="-4741966"/>
            <a:ext cx="10296822" cy="10413980"/>
            <a:chOff x="0" y="0"/>
            <a:chExt cx="13729096" cy="1388530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729096" cy="13885306"/>
            </a:xfrm>
            <a:custGeom>
              <a:avLst/>
              <a:gdLst/>
              <a:ahLst/>
              <a:cxnLst/>
              <a:rect l="l" t="t" r="r" b="b"/>
              <a:pathLst>
                <a:path w="13729096" h="13885306">
                  <a:moveTo>
                    <a:pt x="0" y="0"/>
                  </a:moveTo>
                  <a:lnTo>
                    <a:pt x="13729096" y="0"/>
                  </a:lnTo>
                  <a:lnTo>
                    <a:pt x="13729096" y="13885306"/>
                  </a:lnTo>
                  <a:lnTo>
                    <a:pt x="0" y="138853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8000"/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flipH="1" flipV="1">
              <a:off x="7202598" y="5947252"/>
              <a:ext cx="5534830" cy="5486400"/>
            </a:xfrm>
            <a:custGeom>
              <a:avLst/>
              <a:gdLst/>
              <a:ahLst/>
              <a:cxnLst/>
              <a:rect l="l" t="t" r="r" b="b"/>
              <a:pathLst>
                <a:path w="5534830" h="5486400">
                  <a:moveTo>
                    <a:pt x="5534830" y="5486400"/>
                  </a:moveTo>
                  <a:lnTo>
                    <a:pt x="0" y="5486400"/>
                  </a:lnTo>
                  <a:lnTo>
                    <a:pt x="0" y="0"/>
                  </a:lnTo>
                  <a:lnTo>
                    <a:pt x="5534830" y="0"/>
                  </a:lnTo>
                  <a:lnTo>
                    <a:pt x="5534830" y="548640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170349" y="4509779"/>
            <a:ext cx="4094985" cy="5777221"/>
            <a:chOff x="0" y="0"/>
            <a:chExt cx="1194664" cy="168543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94664" cy="1685436"/>
            </a:xfrm>
            <a:custGeom>
              <a:avLst/>
              <a:gdLst/>
              <a:ahLst/>
              <a:cxnLst/>
              <a:rect l="l" t="t" r="r" b="b"/>
              <a:pathLst>
                <a:path w="1194664" h="1685436">
                  <a:moveTo>
                    <a:pt x="39702" y="0"/>
                  </a:moveTo>
                  <a:lnTo>
                    <a:pt x="1154961" y="0"/>
                  </a:lnTo>
                  <a:cubicBezTo>
                    <a:pt x="1176888" y="0"/>
                    <a:pt x="1194664" y="17775"/>
                    <a:pt x="1194664" y="39702"/>
                  </a:cubicBezTo>
                  <a:lnTo>
                    <a:pt x="1194664" y="1645734"/>
                  </a:lnTo>
                  <a:cubicBezTo>
                    <a:pt x="1194664" y="1667661"/>
                    <a:pt x="1176888" y="1685436"/>
                    <a:pt x="1154961" y="1685436"/>
                  </a:cubicBezTo>
                  <a:lnTo>
                    <a:pt x="39702" y="1685436"/>
                  </a:lnTo>
                  <a:cubicBezTo>
                    <a:pt x="17775" y="1685436"/>
                    <a:pt x="0" y="1667661"/>
                    <a:pt x="0" y="1645734"/>
                  </a:cubicBezTo>
                  <a:lnTo>
                    <a:pt x="0" y="39702"/>
                  </a:lnTo>
                  <a:cubicBezTo>
                    <a:pt x="0" y="17775"/>
                    <a:pt x="17775" y="0"/>
                    <a:pt x="39702" y="0"/>
                  </a:cubicBezTo>
                  <a:close/>
                </a:path>
              </a:pathLst>
            </a:custGeom>
            <a:blipFill>
              <a:blip r:embed="rId5"/>
              <a:stretch>
                <a:fillRect l="-110419" t="-25805" r="-55810"/>
              </a:stretch>
            </a:blipFill>
          </p:spPr>
        </p:sp>
      </p:grpSp>
      <p:sp>
        <p:nvSpPr>
          <p:cNvPr id="10" name="Freeform 10"/>
          <p:cNvSpPr/>
          <p:nvPr/>
        </p:nvSpPr>
        <p:spPr>
          <a:xfrm>
            <a:off x="15135929" y="443910"/>
            <a:ext cx="2148062" cy="584790"/>
          </a:xfrm>
          <a:custGeom>
            <a:avLst/>
            <a:gdLst/>
            <a:ahLst/>
            <a:cxnLst/>
            <a:rect l="l" t="t" r="r" b="b"/>
            <a:pathLst>
              <a:path w="2148062" h="584790">
                <a:moveTo>
                  <a:pt x="0" y="0"/>
                </a:moveTo>
                <a:lnTo>
                  <a:pt x="2148063" y="0"/>
                </a:lnTo>
                <a:lnTo>
                  <a:pt x="2148063" y="584790"/>
                </a:lnTo>
                <a:lnTo>
                  <a:pt x="0" y="5847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132249" y="1309842"/>
            <a:ext cx="9118183" cy="1346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99"/>
              </a:lnSpc>
            </a:pPr>
            <a:r>
              <a:rPr lang="en-US" sz="4999" b="1" spc="-9">
                <a:solidFill>
                  <a:srgbClr val="FFFFFF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CYREBRO</a:t>
            </a:r>
          </a:p>
          <a:p>
            <a:pPr algn="l">
              <a:lnSpc>
                <a:spcPts val="5299"/>
              </a:lnSpc>
            </a:pPr>
            <a:r>
              <a:rPr lang="en-US" sz="4999" b="1" spc="-9">
                <a:solidFill>
                  <a:srgbClr val="FFFFFF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SOC - MADE EASY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5865409" y="4509779"/>
            <a:ext cx="5052008" cy="2757027"/>
            <a:chOff x="0" y="0"/>
            <a:chExt cx="6736010" cy="3676036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215531"/>
              <a:ext cx="1207657" cy="1101285"/>
              <a:chOff x="0" y="0"/>
              <a:chExt cx="156181" cy="142424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56181" cy="142424"/>
              </a:xfrm>
              <a:custGeom>
                <a:avLst/>
                <a:gdLst/>
                <a:ahLst/>
                <a:cxnLst/>
                <a:rect l="l" t="t" r="r" b="b"/>
                <a:pathLst>
                  <a:path w="156181" h="142424">
                    <a:moveTo>
                      <a:pt x="71212" y="0"/>
                    </a:moveTo>
                    <a:lnTo>
                      <a:pt x="84969" y="0"/>
                    </a:lnTo>
                    <a:cubicBezTo>
                      <a:pt x="124298" y="0"/>
                      <a:pt x="156181" y="31883"/>
                      <a:pt x="156181" y="71212"/>
                    </a:cubicBezTo>
                    <a:lnTo>
                      <a:pt x="156181" y="71212"/>
                    </a:lnTo>
                    <a:cubicBezTo>
                      <a:pt x="156181" y="90099"/>
                      <a:pt x="148678" y="108212"/>
                      <a:pt x="135323" y="121567"/>
                    </a:cubicBezTo>
                    <a:cubicBezTo>
                      <a:pt x="121968" y="134922"/>
                      <a:pt x="103855" y="142424"/>
                      <a:pt x="84969" y="142424"/>
                    </a:cubicBezTo>
                    <a:lnTo>
                      <a:pt x="71212" y="142424"/>
                    </a:lnTo>
                    <a:cubicBezTo>
                      <a:pt x="31883" y="142424"/>
                      <a:pt x="0" y="110542"/>
                      <a:pt x="0" y="71212"/>
                    </a:cubicBezTo>
                    <a:lnTo>
                      <a:pt x="0" y="71212"/>
                    </a:lnTo>
                    <a:cubicBezTo>
                      <a:pt x="0" y="31883"/>
                      <a:pt x="31883" y="0"/>
                      <a:pt x="71212" y="0"/>
                    </a:cubicBezTo>
                    <a:close/>
                  </a:path>
                </a:pathLst>
              </a:custGeom>
              <a:solidFill>
                <a:srgbClr val="72EFAC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28575"/>
                <a:ext cx="156181" cy="17099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74"/>
                  </a:lnSpc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0" y="1989916"/>
              <a:ext cx="6495471" cy="16861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74979" lvl="1" indent="-237490" algn="l">
                <a:lnSpc>
                  <a:spcPts val="3482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2199" b="1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R</a:t>
              </a:r>
              <a:r>
                <a:rPr lang="en-US" sz="2199" b="1" u="none" strike="noStrike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egolamentazione</a:t>
              </a:r>
            </a:p>
            <a:p>
              <a:pPr marL="474979" lvl="1" indent="-237490" algn="l">
                <a:lnSpc>
                  <a:spcPts val="3482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2199" b="1" u="none" strike="noStrike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Monitoraggio</a:t>
              </a:r>
            </a:p>
            <a:p>
              <a:pPr marL="474979" lvl="1" indent="-237490" algn="l">
                <a:lnSpc>
                  <a:spcPts val="3482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2199" b="1" u="none" strike="noStrike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Minaccia di attacchi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288327" y="251470"/>
              <a:ext cx="631002" cy="8741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03"/>
                </a:lnSpc>
              </a:pPr>
              <a:r>
                <a:rPr lang="en-US" sz="3930" b="1" spc="-7">
                  <a:solidFill>
                    <a:srgbClr val="000138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1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606710" y="-76200"/>
              <a:ext cx="5129300" cy="16085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904"/>
                </a:lnSpc>
              </a:pPr>
              <a:r>
                <a:rPr lang="en-US" sz="3503" b="1" spc="-7">
                  <a:solidFill>
                    <a:srgbClr val="FFFFFF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Per i clienti </a:t>
              </a:r>
            </a:p>
            <a:p>
              <a:pPr algn="l">
                <a:lnSpc>
                  <a:spcPts val="4904"/>
                </a:lnSpc>
              </a:pPr>
              <a:r>
                <a:rPr lang="en-US" sz="3503" b="1" spc="-7">
                  <a:solidFill>
                    <a:srgbClr val="FFFFFF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finali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1338357" y="4509779"/>
            <a:ext cx="4871603" cy="4509627"/>
            <a:chOff x="0" y="0"/>
            <a:chExt cx="6495471" cy="6012836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215531"/>
              <a:ext cx="1207657" cy="1101285"/>
              <a:chOff x="0" y="0"/>
              <a:chExt cx="156181" cy="142424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156181" cy="142424"/>
              </a:xfrm>
              <a:custGeom>
                <a:avLst/>
                <a:gdLst/>
                <a:ahLst/>
                <a:cxnLst/>
                <a:rect l="l" t="t" r="r" b="b"/>
                <a:pathLst>
                  <a:path w="156181" h="142424">
                    <a:moveTo>
                      <a:pt x="71212" y="0"/>
                    </a:moveTo>
                    <a:lnTo>
                      <a:pt x="84969" y="0"/>
                    </a:lnTo>
                    <a:cubicBezTo>
                      <a:pt x="124298" y="0"/>
                      <a:pt x="156181" y="31883"/>
                      <a:pt x="156181" y="71212"/>
                    </a:cubicBezTo>
                    <a:lnTo>
                      <a:pt x="156181" y="71212"/>
                    </a:lnTo>
                    <a:cubicBezTo>
                      <a:pt x="156181" y="90099"/>
                      <a:pt x="148678" y="108212"/>
                      <a:pt x="135323" y="121567"/>
                    </a:cubicBezTo>
                    <a:cubicBezTo>
                      <a:pt x="121968" y="134922"/>
                      <a:pt x="103855" y="142424"/>
                      <a:pt x="84969" y="142424"/>
                    </a:cubicBezTo>
                    <a:lnTo>
                      <a:pt x="71212" y="142424"/>
                    </a:lnTo>
                    <a:cubicBezTo>
                      <a:pt x="31883" y="142424"/>
                      <a:pt x="0" y="110542"/>
                      <a:pt x="0" y="71212"/>
                    </a:cubicBezTo>
                    <a:lnTo>
                      <a:pt x="0" y="71212"/>
                    </a:lnTo>
                    <a:cubicBezTo>
                      <a:pt x="0" y="31883"/>
                      <a:pt x="31883" y="0"/>
                      <a:pt x="71212" y="0"/>
                    </a:cubicBezTo>
                    <a:close/>
                  </a:path>
                </a:pathLst>
              </a:custGeom>
              <a:solidFill>
                <a:srgbClr val="72EFAC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28575"/>
                <a:ext cx="156181" cy="17099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74"/>
                  </a:lnSpc>
                </a:pPr>
                <a:endParaRPr/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>
              <a:off x="0" y="1989916"/>
              <a:ext cx="6495471" cy="40229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74979" lvl="1" indent="-237490" algn="l">
                <a:lnSpc>
                  <a:spcPts val="3482"/>
                </a:lnSpc>
                <a:buFont typeface="Arial"/>
                <a:buChar char="•"/>
              </a:pPr>
              <a:r>
                <a:rPr lang="en-US" sz="2199" b="1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Costi elevati</a:t>
              </a:r>
            </a:p>
            <a:p>
              <a:pPr marL="474979" lvl="1" indent="-237490" algn="l">
                <a:lnSpc>
                  <a:spcPts val="3482"/>
                </a:lnSpc>
                <a:buFont typeface="Arial"/>
                <a:buChar char="•"/>
              </a:pPr>
              <a:r>
                <a:rPr lang="en-US" sz="2199" b="1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Mancanza di competenze informatiche</a:t>
              </a:r>
            </a:p>
            <a:p>
              <a:pPr marL="474979" lvl="1" indent="-237490" algn="l">
                <a:lnSpc>
                  <a:spcPts val="3482"/>
                </a:lnSpc>
                <a:buFont typeface="Arial"/>
                <a:buChar char="•"/>
              </a:pPr>
              <a:r>
                <a:rPr lang="en-US" sz="2199" b="1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Operazioni in corso 24 ore su 24, 7 giorni su 7, 365 giorni all'anno</a:t>
              </a:r>
            </a:p>
            <a:p>
              <a:pPr marL="0" lvl="0" indent="0" algn="l">
                <a:lnSpc>
                  <a:spcPts val="3482"/>
                </a:lnSpc>
                <a:spcBef>
                  <a:spcPct val="0"/>
                </a:spcBef>
              </a:pPr>
              <a:endParaRPr lang="en-US" sz="2199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endParaRP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288327" y="251470"/>
              <a:ext cx="631002" cy="8741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03"/>
                </a:lnSpc>
              </a:pPr>
              <a:r>
                <a:rPr lang="en-US" sz="3930" b="1" spc="-7">
                  <a:solidFill>
                    <a:srgbClr val="000138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2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1613621" y="-76200"/>
              <a:ext cx="4653587" cy="16085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904"/>
                </a:lnSpc>
              </a:pPr>
              <a:r>
                <a:rPr lang="en-US" sz="3503" b="1" spc="-7">
                  <a:solidFill>
                    <a:srgbClr val="FFFFFF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Fornitore di servizi gestiti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1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006642" y="5143500"/>
            <a:ext cx="9908394" cy="10021132"/>
            <a:chOff x="0" y="0"/>
            <a:chExt cx="13211193" cy="133615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11193" cy="13361510"/>
            </a:xfrm>
            <a:custGeom>
              <a:avLst/>
              <a:gdLst/>
              <a:ahLst/>
              <a:cxnLst/>
              <a:rect l="l" t="t" r="r" b="b"/>
              <a:pathLst>
                <a:path w="13211193" h="13361510">
                  <a:moveTo>
                    <a:pt x="0" y="0"/>
                  </a:moveTo>
                  <a:lnTo>
                    <a:pt x="13211193" y="0"/>
                  </a:lnTo>
                  <a:lnTo>
                    <a:pt x="13211193" y="13361510"/>
                  </a:lnTo>
                  <a:lnTo>
                    <a:pt x="0" y="133615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8000"/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2559219" y="2743200"/>
              <a:ext cx="5534830" cy="5486400"/>
            </a:xfrm>
            <a:custGeom>
              <a:avLst/>
              <a:gdLst/>
              <a:ahLst/>
              <a:cxnLst/>
              <a:rect l="l" t="t" r="r" b="b"/>
              <a:pathLst>
                <a:path w="5534830" h="5486400">
                  <a:moveTo>
                    <a:pt x="0" y="0"/>
                  </a:moveTo>
                  <a:lnTo>
                    <a:pt x="5534830" y="0"/>
                  </a:lnTo>
                  <a:lnTo>
                    <a:pt x="553483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-6489192" y="-4741966"/>
            <a:ext cx="10296822" cy="10413980"/>
            <a:chOff x="0" y="0"/>
            <a:chExt cx="13729096" cy="1388530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729096" cy="13885306"/>
            </a:xfrm>
            <a:custGeom>
              <a:avLst/>
              <a:gdLst/>
              <a:ahLst/>
              <a:cxnLst/>
              <a:rect l="l" t="t" r="r" b="b"/>
              <a:pathLst>
                <a:path w="13729096" h="13885306">
                  <a:moveTo>
                    <a:pt x="0" y="0"/>
                  </a:moveTo>
                  <a:lnTo>
                    <a:pt x="13729096" y="0"/>
                  </a:lnTo>
                  <a:lnTo>
                    <a:pt x="13729096" y="13885306"/>
                  </a:lnTo>
                  <a:lnTo>
                    <a:pt x="0" y="138853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8000"/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flipH="1" flipV="1">
              <a:off x="7202598" y="5947252"/>
              <a:ext cx="5534830" cy="5486400"/>
            </a:xfrm>
            <a:custGeom>
              <a:avLst/>
              <a:gdLst/>
              <a:ahLst/>
              <a:cxnLst/>
              <a:rect l="l" t="t" r="r" b="b"/>
              <a:pathLst>
                <a:path w="5534830" h="5486400">
                  <a:moveTo>
                    <a:pt x="5534830" y="5486400"/>
                  </a:moveTo>
                  <a:lnTo>
                    <a:pt x="0" y="5486400"/>
                  </a:lnTo>
                  <a:lnTo>
                    <a:pt x="0" y="0"/>
                  </a:lnTo>
                  <a:lnTo>
                    <a:pt x="5534830" y="0"/>
                  </a:lnTo>
                  <a:lnTo>
                    <a:pt x="5534830" y="548640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8" name="TextBox 8"/>
          <p:cNvSpPr txBox="1"/>
          <p:nvPr/>
        </p:nvSpPr>
        <p:spPr>
          <a:xfrm>
            <a:off x="1028700" y="1095375"/>
            <a:ext cx="16230600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00"/>
              </a:lnSpc>
            </a:pPr>
            <a:r>
              <a:rPr lang="en-US" sz="5000" b="1" spc="-10">
                <a:solidFill>
                  <a:srgbClr val="FFFFFF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È DIFFICILE INDIVIDUARE LE MINACCE </a:t>
            </a:r>
          </a:p>
        </p:txBody>
      </p:sp>
      <p:sp>
        <p:nvSpPr>
          <p:cNvPr id="9" name="Freeform 9"/>
          <p:cNvSpPr/>
          <p:nvPr/>
        </p:nvSpPr>
        <p:spPr>
          <a:xfrm>
            <a:off x="4057463" y="2472860"/>
            <a:ext cx="10173075" cy="6785440"/>
          </a:xfrm>
          <a:custGeom>
            <a:avLst/>
            <a:gdLst/>
            <a:ahLst/>
            <a:cxnLst/>
            <a:rect l="l" t="t" r="r" b="b"/>
            <a:pathLst>
              <a:path w="10173075" h="6785440">
                <a:moveTo>
                  <a:pt x="0" y="0"/>
                </a:moveTo>
                <a:lnTo>
                  <a:pt x="10173074" y="0"/>
                </a:lnTo>
                <a:lnTo>
                  <a:pt x="10173074" y="6785440"/>
                </a:lnTo>
                <a:lnTo>
                  <a:pt x="0" y="67854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1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006642" y="5143500"/>
            <a:ext cx="9908394" cy="10021132"/>
            <a:chOff x="0" y="0"/>
            <a:chExt cx="13211193" cy="133615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11193" cy="13361510"/>
            </a:xfrm>
            <a:custGeom>
              <a:avLst/>
              <a:gdLst/>
              <a:ahLst/>
              <a:cxnLst/>
              <a:rect l="l" t="t" r="r" b="b"/>
              <a:pathLst>
                <a:path w="13211193" h="13361510">
                  <a:moveTo>
                    <a:pt x="0" y="0"/>
                  </a:moveTo>
                  <a:lnTo>
                    <a:pt x="13211193" y="0"/>
                  </a:lnTo>
                  <a:lnTo>
                    <a:pt x="13211193" y="13361510"/>
                  </a:lnTo>
                  <a:lnTo>
                    <a:pt x="0" y="133615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8000"/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2559219" y="2743200"/>
              <a:ext cx="5534830" cy="5486400"/>
            </a:xfrm>
            <a:custGeom>
              <a:avLst/>
              <a:gdLst/>
              <a:ahLst/>
              <a:cxnLst/>
              <a:rect l="l" t="t" r="r" b="b"/>
              <a:pathLst>
                <a:path w="5534830" h="5486400">
                  <a:moveTo>
                    <a:pt x="0" y="0"/>
                  </a:moveTo>
                  <a:lnTo>
                    <a:pt x="5534830" y="0"/>
                  </a:lnTo>
                  <a:lnTo>
                    <a:pt x="553483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-6489192" y="-4741966"/>
            <a:ext cx="10296822" cy="10413980"/>
            <a:chOff x="0" y="0"/>
            <a:chExt cx="13729096" cy="1388530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729096" cy="13885306"/>
            </a:xfrm>
            <a:custGeom>
              <a:avLst/>
              <a:gdLst/>
              <a:ahLst/>
              <a:cxnLst/>
              <a:rect l="l" t="t" r="r" b="b"/>
              <a:pathLst>
                <a:path w="13729096" h="13885306">
                  <a:moveTo>
                    <a:pt x="0" y="0"/>
                  </a:moveTo>
                  <a:lnTo>
                    <a:pt x="13729096" y="0"/>
                  </a:lnTo>
                  <a:lnTo>
                    <a:pt x="13729096" y="13885306"/>
                  </a:lnTo>
                  <a:lnTo>
                    <a:pt x="0" y="138853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8000"/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flipH="1" flipV="1">
              <a:off x="7202598" y="5947252"/>
              <a:ext cx="5534830" cy="5486400"/>
            </a:xfrm>
            <a:custGeom>
              <a:avLst/>
              <a:gdLst/>
              <a:ahLst/>
              <a:cxnLst/>
              <a:rect l="l" t="t" r="r" b="b"/>
              <a:pathLst>
                <a:path w="5534830" h="5486400">
                  <a:moveTo>
                    <a:pt x="5534830" y="5486400"/>
                  </a:moveTo>
                  <a:lnTo>
                    <a:pt x="0" y="5486400"/>
                  </a:lnTo>
                  <a:lnTo>
                    <a:pt x="0" y="0"/>
                  </a:lnTo>
                  <a:lnTo>
                    <a:pt x="5534830" y="0"/>
                  </a:lnTo>
                  <a:lnTo>
                    <a:pt x="5534830" y="548640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>
            <a:off x="1418603" y="2248527"/>
            <a:ext cx="5433813" cy="1784944"/>
          </a:xfrm>
          <a:custGeom>
            <a:avLst/>
            <a:gdLst/>
            <a:ahLst/>
            <a:cxnLst/>
            <a:rect l="l" t="t" r="r" b="b"/>
            <a:pathLst>
              <a:path w="5433813" h="1784944">
                <a:moveTo>
                  <a:pt x="0" y="0"/>
                </a:moveTo>
                <a:lnTo>
                  <a:pt x="5433813" y="0"/>
                </a:lnTo>
                <a:lnTo>
                  <a:pt x="5433813" y="1784944"/>
                </a:lnTo>
                <a:lnTo>
                  <a:pt x="0" y="17849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726456" y="4705653"/>
            <a:ext cx="818108" cy="1323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76"/>
              </a:lnSpc>
            </a:pPr>
            <a:r>
              <a:rPr lang="en-US" sz="9600" b="1" spc="-19">
                <a:solidFill>
                  <a:srgbClr val="FFFFFF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X</a:t>
            </a:r>
          </a:p>
        </p:txBody>
      </p:sp>
      <p:sp>
        <p:nvSpPr>
          <p:cNvPr id="10" name="Freeform 10"/>
          <p:cNvSpPr/>
          <p:nvPr/>
        </p:nvSpPr>
        <p:spPr>
          <a:xfrm>
            <a:off x="1418603" y="6470689"/>
            <a:ext cx="5433813" cy="945012"/>
          </a:xfrm>
          <a:custGeom>
            <a:avLst/>
            <a:gdLst/>
            <a:ahLst/>
            <a:cxnLst/>
            <a:rect l="l" t="t" r="r" b="b"/>
            <a:pathLst>
              <a:path w="5433813" h="945012">
                <a:moveTo>
                  <a:pt x="0" y="0"/>
                </a:moveTo>
                <a:lnTo>
                  <a:pt x="5433813" y="0"/>
                </a:lnTo>
                <a:lnTo>
                  <a:pt x="5433813" y="945012"/>
                </a:lnTo>
                <a:lnTo>
                  <a:pt x="0" y="9450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352" r="-352"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1883180" y="4340282"/>
            <a:ext cx="289050" cy="289050"/>
            <a:chOff x="0" y="0"/>
            <a:chExt cx="385400" cy="385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85318" cy="385445"/>
            </a:xfrm>
            <a:custGeom>
              <a:avLst/>
              <a:gdLst/>
              <a:ahLst/>
              <a:cxnLst/>
              <a:rect l="l" t="t" r="r" b="b"/>
              <a:pathLst>
                <a:path w="385318" h="385445">
                  <a:moveTo>
                    <a:pt x="0" y="192659"/>
                  </a:moveTo>
                  <a:cubicBezTo>
                    <a:pt x="0" y="86233"/>
                    <a:pt x="86233" y="0"/>
                    <a:pt x="192659" y="0"/>
                  </a:cubicBezTo>
                  <a:lnTo>
                    <a:pt x="192659" y="12700"/>
                  </a:lnTo>
                  <a:lnTo>
                    <a:pt x="192659" y="0"/>
                  </a:lnTo>
                  <a:cubicBezTo>
                    <a:pt x="299085" y="0"/>
                    <a:pt x="385318" y="86233"/>
                    <a:pt x="385318" y="192659"/>
                  </a:cubicBezTo>
                  <a:cubicBezTo>
                    <a:pt x="385318" y="299085"/>
                    <a:pt x="299085" y="385445"/>
                    <a:pt x="192659" y="385445"/>
                  </a:cubicBezTo>
                  <a:lnTo>
                    <a:pt x="192659" y="372745"/>
                  </a:lnTo>
                  <a:lnTo>
                    <a:pt x="192659" y="385445"/>
                  </a:lnTo>
                  <a:cubicBezTo>
                    <a:pt x="86233" y="385445"/>
                    <a:pt x="0" y="299085"/>
                    <a:pt x="0" y="192659"/>
                  </a:cubicBezTo>
                  <a:lnTo>
                    <a:pt x="12700" y="192659"/>
                  </a:lnTo>
                  <a:lnTo>
                    <a:pt x="23622" y="199136"/>
                  </a:lnTo>
                  <a:cubicBezTo>
                    <a:pt x="20701" y="204089"/>
                    <a:pt x="14859" y="206375"/>
                    <a:pt x="9398" y="204851"/>
                  </a:cubicBezTo>
                  <a:cubicBezTo>
                    <a:pt x="3937" y="203327"/>
                    <a:pt x="0" y="198374"/>
                    <a:pt x="0" y="192659"/>
                  </a:cubicBezTo>
                  <a:moveTo>
                    <a:pt x="25400" y="192659"/>
                  </a:moveTo>
                  <a:lnTo>
                    <a:pt x="12700" y="192659"/>
                  </a:lnTo>
                  <a:lnTo>
                    <a:pt x="1778" y="186182"/>
                  </a:lnTo>
                  <a:cubicBezTo>
                    <a:pt x="4699" y="181229"/>
                    <a:pt x="10541" y="178943"/>
                    <a:pt x="16002" y="180467"/>
                  </a:cubicBezTo>
                  <a:cubicBezTo>
                    <a:pt x="21463" y="181991"/>
                    <a:pt x="25400" y="186944"/>
                    <a:pt x="25400" y="192659"/>
                  </a:cubicBezTo>
                  <a:cubicBezTo>
                    <a:pt x="25400" y="285115"/>
                    <a:pt x="100330" y="359918"/>
                    <a:pt x="192659" y="359918"/>
                  </a:cubicBezTo>
                  <a:cubicBezTo>
                    <a:pt x="284988" y="359918"/>
                    <a:pt x="359918" y="284988"/>
                    <a:pt x="359918" y="192659"/>
                  </a:cubicBezTo>
                  <a:lnTo>
                    <a:pt x="372618" y="192659"/>
                  </a:lnTo>
                  <a:lnTo>
                    <a:pt x="359918" y="192659"/>
                  </a:lnTo>
                  <a:cubicBezTo>
                    <a:pt x="360045" y="100330"/>
                    <a:pt x="285115" y="25400"/>
                    <a:pt x="192659" y="25400"/>
                  </a:cubicBezTo>
                  <a:lnTo>
                    <a:pt x="192659" y="12700"/>
                  </a:lnTo>
                  <a:lnTo>
                    <a:pt x="192659" y="25400"/>
                  </a:lnTo>
                  <a:cubicBezTo>
                    <a:pt x="100330" y="25400"/>
                    <a:pt x="25400" y="100330"/>
                    <a:pt x="25400" y="192659"/>
                  </a:cubicBezTo>
                  <a:close/>
                </a:path>
              </a:pathLst>
            </a:custGeom>
            <a:solidFill>
              <a:srgbClr val="000000">
                <a:alpha val="22745"/>
              </a:srgbClr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5323184" y="4335206"/>
            <a:ext cx="288194" cy="288194"/>
            <a:chOff x="0" y="0"/>
            <a:chExt cx="384258" cy="38425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84302" cy="384302"/>
            </a:xfrm>
            <a:custGeom>
              <a:avLst/>
              <a:gdLst/>
              <a:ahLst/>
              <a:cxnLst/>
              <a:rect l="l" t="t" r="r" b="b"/>
              <a:pathLst>
                <a:path w="384302" h="384302">
                  <a:moveTo>
                    <a:pt x="0" y="192151"/>
                  </a:moveTo>
                  <a:cubicBezTo>
                    <a:pt x="0" y="85979"/>
                    <a:pt x="85979" y="0"/>
                    <a:pt x="192151" y="0"/>
                  </a:cubicBezTo>
                  <a:lnTo>
                    <a:pt x="192151" y="12700"/>
                  </a:lnTo>
                  <a:lnTo>
                    <a:pt x="192151" y="0"/>
                  </a:lnTo>
                  <a:cubicBezTo>
                    <a:pt x="298323" y="0"/>
                    <a:pt x="384302" y="85979"/>
                    <a:pt x="384302" y="192151"/>
                  </a:cubicBezTo>
                  <a:cubicBezTo>
                    <a:pt x="384302" y="298323"/>
                    <a:pt x="298196" y="384302"/>
                    <a:pt x="192151" y="384302"/>
                  </a:cubicBezTo>
                  <a:lnTo>
                    <a:pt x="192151" y="371602"/>
                  </a:lnTo>
                  <a:lnTo>
                    <a:pt x="192151" y="384302"/>
                  </a:lnTo>
                  <a:cubicBezTo>
                    <a:pt x="85979" y="384302"/>
                    <a:pt x="0" y="298196"/>
                    <a:pt x="0" y="192151"/>
                  </a:cubicBezTo>
                  <a:lnTo>
                    <a:pt x="12700" y="192151"/>
                  </a:lnTo>
                  <a:lnTo>
                    <a:pt x="22606" y="200025"/>
                  </a:lnTo>
                  <a:cubicBezTo>
                    <a:pt x="19304" y="204216"/>
                    <a:pt x="13589" y="205867"/>
                    <a:pt x="8509" y="204089"/>
                  </a:cubicBezTo>
                  <a:cubicBezTo>
                    <a:pt x="3429" y="202311"/>
                    <a:pt x="0" y="197485"/>
                    <a:pt x="0" y="192151"/>
                  </a:cubicBezTo>
                  <a:moveTo>
                    <a:pt x="25400" y="192151"/>
                  </a:moveTo>
                  <a:lnTo>
                    <a:pt x="12700" y="192151"/>
                  </a:lnTo>
                  <a:lnTo>
                    <a:pt x="2794" y="184277"/>
                  </a:lnTo>
                  <a:cubicBezTo>
                    <a:pt x="6096" y="180086"/>
                    <a:pt x="11811" y="178435"/>
                    <a:pt x="16891" y="180213"/>
                  </a:cubicBezTo>
                  <a:cubicBezTo>
                    <a:pt x="21971" y="181991"/>
                    <a:pt x="25400" y="186817"/>
                    <a:pt x="25400" y="192151"/>
                  </a:cubicBezTo>
                  <a:cubicBezTo>
                    <a:pt x="25400" y="284226"/>
                    <a:pt x="100076" y="358902"/>
                    <a:pt x="192151" y="358902"/>
                  </a:cubicBezTo>
                  <a:cubicBezTo>
                    <a:pt x="284226" y="358902"/>
                    <a:pt x="358902" y="284226"/>
                    <a:pt x="358902" y="192151"/>
                  </a:cubicBezTo>
                  <a:lnTo>
                    <a:pt x="371602" y="192151"/>
                  </a:lnTo>
                  <a:lnTo>
                    <a:pt x="358902" y="192151"/>
                  </a:lnTo>
                  <a:cubicBezTo>
                    <a:pt x="358902" y="100076"/>
                    <a:pt x="284226" y="25400"/>
                    <a:pt x="192151" y="25400"/>
                  </a:cubicBezTo>
                  <a:lnTo>
                    <a:pt x="192151" y="12700"/>
                  </a:lnTo>
                  <a:lnTo>
                    <a:pt x="192151" y="25400"/>
                  </a:lnTo>
                  <a:cubicBezTo>
                    <a:pt x="100076" y="25400"/>
                    <a:pt x="25400" y="100076"/>
                    <a:pt x="25400" y="192151"/>
                  </a:cubicBezTo>
                  <a:close/>
                </a:path>
              </a:pathLst>
            </a:custGeom>
            <a:solidFill>
              <a:srgbClr val="000000">
                <a:alpha val="22745"/>
              </a:srgbClr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15653384" y="6321483"/>
            <a:ext cx="288194" cy="288194"/>
            <a:chOff x="0" y="0"/>
            <a:chExt cx="384258" cy="38425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84302" cy="384302"/>
            </a:xfrm>
            <a:custGeom>
              <a:avLst/>
              <a:gdLst/>
              <a:ahLst/>
              <a:cxnLst/>
              <a:rect l="l" t="t" r="r" b="b"/>
              <a:pathLst>
                <a:path w="384302" h="384302">
                  <a:moveTo>
                    <a:pt x="0" y="192151"/>
                  </a:moveTo>
                  <a:cubicBezTo>
                    <a:pt x="0" y="85979"/>
                    <a:pt x="85979" y="0"/>
                    <a:pt x="192151" y="0"/>
                  </a:cubicBezTo>
                  <a:lnTo>
                    <a:pt x="192151" y="12700"/>
                  </a:lnTo>
                  <a:lnTo>
                    <a:pt x="192151" y="0"/>
                  </a:lnTo>
                  <a:cubicBezTo>
                    <a:pt x="298323" y="0"/>
                    <a:pt x="384302" y="85979"/>
                    <a:pt x="384302" y="192151"/>
                  </a:cubicBezTo>
                  <a:cubicBezTo>
                    <a:pt x="384302" y="298323"/>
                    <a:pt x="298196" y="384302"/>
                    <a:pt x="192151" y="384302"/>
                  </a:cubicBezTo>
                  <a:lnTo>
                    <a:pt x="192151" y="371602"/>
                  </a:lnTo>
                  <a:lnTo>
                    <a:pt x="192151" y="384302"/>
                  </a:lnTo>
                  <a:cubicBezTo>
                    <a:pt x="85979" y="384302"/>
                    <a:pt x="0" y="298196"/>
                    <a:pt x="0" y="192151"/>
                  </a:cubicBezTo>
                  <a:lnTo>
                    <a:pt x="12700" y="192151"/>
                  </a:lnTo>
                  <a:lnTo>
                    <a:pt x="22606" y="200025"/>
                  </a:lnTo>
                  <a:cubicBezTo>
                    <a:pt x="19304" y="204216"/>
                    <a:pt x="13589" y="205867"/>
                    <a:pt x="8509" y="204089"/>
                  </a:cubicBezTo>
                  <a:cubicBezTo>
                    <a:pt x="3429" y="202311"/>
                    <a:pt x="0" y="197485"/>
                    <a:pt x="0" y="192151"/>
                  </a:cubicBezTo>
                  <a:moveTo>
                    <a:pt x="25400" y="192151"/>
                  </a:moveTo>
                  <a:lnTo>
                    <a:pt x="12700" y="192151"/>
                  </a:lnTo>
                  <a:lnTo>
                    <a:pt x="2794" y="184277"/>
                  </a:lnTo>
                  <a:cubicBezTo>
                    <a:pt x="6096" y="180086"/>
                    <a:pt x="11811" y="178435"/>
                    <a:pt x="16891" y="180213"/>
                  </a:cubicBezTo>
                  <a:cubicBezTo>
                    <a:pt x="21971" y="181991"/>
                    <a:pt x="25400" y="186817"/>
                    <a:pt x="25400" y="192151"/>
                  </a:cubicBezTo>
                  <a:cubicBezTo>
                    <a:pt x="25400" y="284226"/>
                    <a:pt x="100076" y="358902"/>
                    <a:pt x="192151" y="358902"/>
                  </a:cubicBezTo>
                  <a:cubicBezTo>
                    <a:pt x="284226" y="358902"/>
                    <a:pt x="358902" y="284226"/>
                    <a:pt x="358902" y="192151"/>
                  </a:cubicBezTo>
                  <a:lnTo>
                    <a:pt x="371602" y="192151"/>
                  </a:lnTo>
                  <a:lnTo>
                    <a:pt x="358902" y="192151"/>
                  </a:lnTo>
                  <a:cubicBezTo>
                    <a:pt x="358902" y="100076"/>
                    <a:pt x="284226" y="25400"/>
                    <a:pt x="192151" y="25400"/>
                  </a:cubicBezTo>
                  <a:lnTo>
                    <a:pt x="192151" y="12700"/>
                  </a:lnTo>
                  <a:lnTo>
                    <a:pt x="192151" y="25400"/>
                  </a:lnTo>
                  <a:cubicBezTo>
                    <a:pt x="100076" y="25400"/>
                    <a:pt x="25400" y="100076"/>
                    <a:pt x="25400" y="192151"/>
                  </a:cubicBezTo>
                  <a:close/>
                </a:path>
              </a:pathLst>
            </a:custGeom>
            <a:solidFill>
              <a:srgbClr val="000000">
                <a:alpha val="22745"/>
              </a:srgbClr>
            </a:solidFill>
          </p:spPr>
        </p:sp>
      </p:grpSp>
      <p:sp>
        <p:nvSpPr>
          <p:cNvPr id="17" name="Freeform 17" descr="A circuit board in the shape of a brain  Description automatically generated"/>
          <p:cNvSpPr/>
          <p:nvPr/>
        </p:nvSpPr>
        <p:spPr>
          <a:xfrm>
            <a:off x="9178626" y="497985"/>
            <a:ext cx="8909349" cy="9277200"/>
          </a:xfrm>
          <a:custGeom>
            <a:avLst/>
            <a:gdLst/>
            <a:ahLst/>
            <a:cxnLst/>
            <a:rect l="l" t="t" r="r" b="b"/>
            <a:pathLst>
              <a:path w="8909349" h="9277200">
                <a:moveTo>
                  <a:pt x="0" y="0"/>
                </a:moveTo>
                <a:lnTo>
                  <a:pt x="8909349" y="0"/>
                </a:lnTo>
                <a:lnTo>
                  <a:pt x="8909349" y="9277200"/>
                </a:lnTo>
                <a:lnTo>
                  <a:pt x="0" y="92772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r="-4128"/>
            </a:stretch>
          </a:blipFill>
        </p:spPr>
      </p:sp>
      <p:sp>
        <p:nvSpPr>
          <p:cNvPr id="18" name="AutoShape 18"/>
          <p:cNvSpPr/>
          <p:nvPr/>
        </p:nvSpPr>
        <p:spPr>
          <a:xfrm rot="4725561">
            <a:off x="14778697" y="5425052"/>
            <a:ext cx="1767989" cy="0"/>
          </a:xfrm>
          <a:prstGeom prst="line">
            <a:avLst/>
          </a:prstGeom>
          <a:ln w="28575" cap="rnd">
            <a:solidFill>
              <a:srgbClr val="FCC31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 rot="63605">
            <a:off x="12205881" y="4466229"/>
            <a:ext cx="3089023" cy="0"/>
          </a:xfrm>
          <a:prstGeom prst="line">
            <a:avLst/>
          </a:prstGeom>
          <a:ln w="28575" cap="rnd">
            <a:solidFill>
              <a:srgbClr val="FCC31E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0" name="Group 20"/>
          <p:cNvGrpSpPr/>
          <p:nvPr/>
        </p:nvGrpSpPr>
        <p:grpSpPr>
          <a:xfrm>
            <a:off x="11821033" y="4273866"/>
            <a:ext cx="413686" cy="413687"/>
            <a:chOff x="0" y="0"/>
            <a:chExt cx="551582" cy="55158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551561" cy="551561"/>
            </a:xfrm>
            <a:custGeom>
              <a:avLst/>
              <a:gdLst/>
              <a:ahLst/>
              <a:cxnLst/>
              <a:rect l="l" t="t" r="r" b="b"/>
              <a:pathLst>
                <a:path w="551561" h="551561">
                  <a:moveTo>
                    <a:pt x="0" y="275844"/>
                  </a:moveTo>
                  <a:cubicBezTo>
                    <a:pt x="0" y="123444"/>
                    <a:pt x="123444" y="0"/>
                    <a:pt x="275844" y="0"/>
                  </a:cubicBezTo>
                  <a:cubicBezTo>
                    <a:pt x="428244" y="0"/>
                    <a:pt x="551561" y="123444"/>
                    <a:pt x="551561" y="275844"/>
                  </a:cubicBezTo>
                  <a:cubicBezTo>
                    <a:pt x="551561" y="428244"/>
                    <a:pt x="428117" y="551561"/>
                    <a:pt x="275844" y="551561"/>
                  </a:cubicBezTo>
                  <a:cubicBezTo>
                    <a:pt x="123571" y="551561"/>
                    <a:pt x="0" y="428117"/>
                    <a:pt x="0" y="275844"/>
                  </a:cubicBezTo>
                  <a:close/>
                </a:path>
              </a:pathLst>
            </a:custGeom>
            <a:solidFill>
              <a:srgbClr val="ED564A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15266064" y="4271400"/>
            <a:ext cx="411366" cy="411366"/>
            <a:chOff x="0" y="0"/>
            <a:chExt cx="548488" cy="548488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548513" cy="548513"/>
            </a:xfrm>
            <a:custGeom>
              <a:avLst/>
              <a:gdLst/>
              <a:ahLst/>
              <a:cxnLst/>
              <a:rect l="l" t="t" r="r" b="b"/>
              <a:pathLst>
                <a:path w="548513" h="548513">
                  <a:moveTo>
                    <a:pt x="0" y="274193"/>
                  </a:moveTo>
                  <a:cubicBezTo>
                    <a:pt x="0" y="122809"/>
                    <a:pt x="122809" y="0"/>
                    <a:pt x="274193" y="0"/>
                  </a:cubicBezTo>
                  <a:cubicBezTo>
                    <a:pt x="425577" y="0"/>
                    <a:pt x="548513" y="122809"/>
                    <a:pt x="548513" y="274193"/>
                  </a:cubicBezTo>
                  <a:cubicBezTo>
                    <a:pt x="548513" y="425577"/>
                    <a:pt x="425704" y="548513"/>
                    <a:pt x="274193" y="548513"/>
                  </a:cubicBezTo>
                  <a:cubicBezTo>
                    <a:pt x="122682" y="548513"/>
                    <a:pt x="0" y="425704"/>
                    <a:pt x="0" y="274193"/>
                  </a:cubicBezTo>
                  <a:close/>
                </a:path>
              </a:pathLst>
            </a:custGeom>
            <a:solidFill>
              <a:srgbClr val="5491F5"/>
            </a:solidFill>
          </p:spPr>
        </p:sp>
      </p:grpSp>
      <p:grpSp>
        <p:nvGrpSpPr>
          <p:cNvPr id="24" name="Group 24"/>
          <p:cNvGrpSpPr/>
          <p:nvPr/>
        </p:nvGrpSpPr>
        <p:grpSpPr>
          <a:xfrm>
            <a:off x="11883180" y="4340282"/>
            <a:ext cx="289050" cy="289050"/>
            <a:chOff x="0" y="0"/>
            <a:chExt cx="385400" cy="3854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385318" cy="385445"/>
            </a:xfrm>
            <a:custGeom>
              <a:avLst/>
              <a:gdLst/>
              <a:ahLst/>
              <a:cxnLst/>
              <a:rect l="l" t="t" r="r" b="b"/>
              <a:pathLst>
                <a:path w="385318" h="385445">
                  <a:moveTo>
                    <a:pt x="0" y="192659"/>
                  </a:moveTo>
                  <a:cubicBezTo>
                    <a:pt x="0" y="86233"/>
                    <a:pt x="86233" y="0"/>
                    <a:pt x="192659" y="0"/>
                  </a:cubicBezTo>
                  <a:lnTo>
                    <a:pt x="192659" y="12700"/>
                  </a:lnTo>
                  <a:lnTo>
                    <a:pt x="192659" y="0"/>
                  </a:lnTo>
                  <a:cubicBezTo>
                    <a:pt x="299085" y="0"/>
                    <a:pt x="385318" y="86233"/>
                    <a:pt x="385318" y="192659"/>
                  </a:cubicBezTo>
                  <a:cubicBezTo>
                    <a:pt x="385318" y="299085"/>
                    <a:pt x="299085" y="385445"/>
                    <a:pt x="192659" y="385445"/>
                  </a:cubicBezTo>
                  <a:lnTo>
                    <a:pt x="192659" y="372745"/>
                  </a:lnTo>
                  <a:lnTo>
                    <a:pt x="192659" y="385445"/>
                  </a:lnTo>
                  <a:cubicBezTo>
                    <a:pt x="86233" y="385445"/>
                    <a:pt x="0" y="299085"/>
                    <a:pt x="0" y="192659"/>
                  </a:cubicBezTo>
                  <a:lnTo>
                    <a:pt x="12700" y="192659"/>
                  </a:lnTo>
                  <a:lnTo>
                    <a:pt x="23622" y="199136"/>
                  </a:lnTo>
                  <a:cubicBezTo>
                    <a:pt x="20701" y="204089"/>
                    <a:pt x="14859" y="206375"/>
                    <a:pt x="9398" y="204851"/>
                  </a:cubicBezTo>
                  <a:cubicBezTo>
                    <a:pt x="3937" y="203327"/>
                    <a:pt x="0" y="198374"/>
                    <a:pt x="0" y="192659"/>
                  </a:cubicBezTo>
                  <a:moveTo>
                    <a:pt x="25400" y="192659"/>
                  </a:moveTo>
                  <a:lnTo>
                    <a:pt x="12700" y="192659"/>
                  </a:lnTo>
                  <a:lnTo>
                    <a:pt x="1778" y="186182"/>
                  </a:lnTo>
                  <a:cubicBezTo>
                    <a:pt x="4699" y="181229"/>
                    <a:pt x="10541" y="178943"/>
                    <a:pt x="16002" y="180467"/>
                  </a:cubicBezTo>
                  <a:cubicBezTo>
                    <a:pt x="21463" y="181991"/>
                    <a:pt x="25400" y="186944"/>
                    <a:pt x="25400" y="192659"/>
                  </a:cubicBezTo>
                  <a:cubicBezTo>
                    <a:pt x="25400" y="285115"/>
                    <a:pt x="100330" y="359918"/>
                    <a:pt x="192659" y="359918"/>
                  </a:cubicBezTo>
                  <a:cubicBezTo>
                    <a:pt x="284988" y="359918"/>
                    <a:pt x="359918" y="284988"/>
                    <a:pt x="359918" y="192659"/>
                  </a:cubicBezTo>
                  <a:lnTo>
                    <a:pt x="372618" y="192659"/>
                  </a:lnTo>
                  <a:lnTo>
                    <a:pt x="359918" y="192659"/>
                  </a:lnTo>
                  <a:cubicBezTo>
                    <a:pt x="360045" y="100330"/>
                    <a:pt x="285115" y="25400"/>
                    <a:pt x="192659" y="25400"/>
                  </a:cubicBezTo>
                  <a:lnTo>
                    <a:pt x="192659" y="12700"/>
                  </a:lnTo>
                  <a:lnTo>
                    <a:pt x="192659" y="25400"/>
                  </a:lnTo>
                  <a:cubicBezTo>
                    <a:pt x="100330" y="25400"/>
                    <a:pt x="25400" y="100330"/>
                    <a:pt x="25400" y="192659"/>
                  </a:cubicBezTo>
                  <a:close/>
                </a:path>
              </a:pathLst>
            </a:custGeom>
            <a:solidFill>
              <a:srgbClr val="000000">
                <a:alpha val="22745"/>
              </a:srgbClr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15323184" y="4335206"/>
            <a:ext cx="288194" cy="288194"/>
            <a:chOff x="0" y="0"/>
            <a:chExt cx="384258" cy="384258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84302" cy="384302"/>
            </a:xfrm>
            <a:custGeom>
              <a:avLst/>
              <a:gdLst/>
              <a:ahLst/>
              <a:cxnLst/>
              <a:rect l="l" t="t" r="r" b="b"/>
              <a:pathLst>
                <a:path w="384302" h="384302">
                  <a:moveTo>
                    <a:pt x="0" y="192151"/>
                  </a:moveTo>
                  <a:cubicBezTo>
                    <a:pt x="0" y="85979"/>
                    <a:pt x="85979" y="0"/>
                    <a:pt x="192151" y="0"/>
                  </a:cubicBezTo>
                  <a:lnTo>
                    <a:pt x="192151" y="12700"/>
                  </a:lnTo>
                  <a:lnTo>
                    <a:pt x="192151" y="0"/>
                  </a:lnTo>
                  <a:cubicBezTo>
                    <a:pt x="298323" y="0"/>
                    <a:pt x="384302" y="85979"/>
                    <a:pt x="384302" y="192151"/>
                  </a:cubicBezTo>
                  <a:cubicBezTo>
                    <a:pt x="384302" y="298323"/>
                    <a:pt x="298196" y="384302"/>
                    <a:pt x="192151" y="384302"/>
                  </a:cubicBezTo>
                  <a:lnTo>
                    <a:pt x="192151" y="371602"/>
                  </a:lnTo>
                  <a:lnTo>
                    <a:pt x="192151" y="384302"/>
                  </a:lnTo>
                  <a:cubicBezTo>
                    <a:pt x="85979" y="384302"/>
                    <a:pt x="0" y="298196"/>
                    <a:pt x="0" y="192151"/>
                  </a:cubicBezTo>
                  <a:lnTo>
                    <a:pt x="12700" y="192151"/>
                  </a:lnTo>
                  <a:lnTo>
                    <a:pt x="22606" y="200025"/>
                  </a:lnTo>
                  <a:cubicBezTo>
                    <a:pt x="19304" y="204216"/>
                    <a:pt x="13589" y="205867"/>
                    <a:pt x="8509" y="204089"/>
                  </a:cubicBezTo>
                  <a:cubicBezTo>
                    <a:pt x="3429" y="202311"/>
                    <a:pt x="0" y="197485"/>
                    <a:pt x="0" y="192151"/>
                  </a:cubicBezTo>
                  <a:moveTo>
                    <a:pt x="25400" y="192151"/>
                  </a:moveTo>
                  <a:lnTo>
                    <a:pt x="12700" y="192151"/>
                  </a:lnTo>
                  <a:lnTo>
                    <a:pt x="2794" y="184277"/>
                  </a:lnTo>
                  <a:cubicBezTo>
                    <a:pt x="6096" y="180086"/>
                    <a:pt x="11811" y="178435"/>
                    <a:pt x="16891" y="180213"/>
                  </a:cubicBezTo>
                  <a:cubicBezTo>
                    <a:pt x="21971" y="181991"/>
                    <a:pt x="25400" y="186817"/>
                    <a:pt x="25400" y="192151"/>
                  </a:cubicBezTo>
                  <a:cubicBezTo>
                    <a:pt x="25400" y="284226"/>
                    <a:pt x="100076" y="358902"/>
                    <a:pt x="192151" y="358902"/>
                  </a:cubicBezTo>
                  <a:cubicBezTo>
                    <a:pt x="284226" y="358902"/>
                    <a:pt x="358902" y="284226"/>
                    <a:pt x="358902" y="192151"/>
                  </a:cubicBezTo>
                  <a:lnTo>
                    <a:pt x="371602" y="192151"/>
                  </a:lnTo>
                  <a:lnTo>
                    <a:pt x="358902" y="192151"/>
                  </a:lnTo>
                  <a:cubicBezTo>
                    <a:pt x="358902" y="100076"/>
                    <a:pt x="284226" y="25400"/>
                    <a:pt x="192151" y="25400"/>
                  </a:cubicBezTo>
                  <a:lnTo>
                    <a:pt x="192151" y="12700"/>
                  </a:lnTo>
                  <a:lnTo>
                    <a:pt x="192151" y="25400"/>
                  </a:lnTo>
                  <a:cubicBezTo>
                    <a:pt x="100076" y="25400"/>
                    <a:pt x="25400" y="100076"/>
                    <a:pt x="25400" y="192151"/>
                  </a:cubicBezTo>
                  <a:close/>
                </a:path>
              </a:pathLst>
            </a:custGeom>
            <a:solidFill>
              <a:srgbClr val="000000">
                <a:alpha val="22745"/>
              </a:srgbClr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15653384" y="6321483"/>
            <a:ext cx="367735" cy="367735"/>
            <a:chOff x="0" y="0"/>
            <a:chExt cx="384258" cy="384258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384302" cy="384302"/>
            </a:xfrm>
            <a:custGeom>
              <a:avLst/>
              <a:gdLst/>
              <a:ahLst/>
              <a:cxnLst/>
              <a:rect l="l" t="t" r="r" b="b"/>
              <a:pathLst>
                <a:path w="384302" h="384302">
                  <a:moveTo>
                    <a:pt x="0" y="192151"/>
                  </a:moveTo>
                  <a:cubicBezTo>
                    <a:pt x="0" y="85979"/>
                    <a:pt x="85979" y="0"/>
                    <a:pt x="192151" y="0"/>
                  </a:cubicBezTo>
                  <a:lnTo>
                    <a:pt x="192151" y="12700"/>
                  </a:lnTo>
                  <a:lnTo>
                    <a:pt x="192151" y="0"/>
                  </a:lnTo>
                  <a:cubicBezTo>
                    <a:pt x="298323" y="0"/>
                    <a:pt x="384302" y="85979"/>
                    <a:pt x="384302" y="192151"/>
                  </a:cubicBezTo>
                  <a:cubicBezTo>
                    <a:pt x="384302" y="298323"/>
                    <a:pt x="298196" y="384302"/>
                    <a:pt x="192151" y="384302"/>
                  </a:cubicBezTo>
                  <a:lnTo>
                    <a:pt x="192151" y="371602"/>
                  </a:lnTo>
                  <a:lnTo>
                    <a:pt x="192151" y="384302"/>
                  </a:lnTo>
                  <a:cubicBezTo>
                    <a:pt x="85979" y="384302"/>
                    <a:pt x="0" y="298196"/>
                    <a:pt x="0" y="192151"/>
                  </a:cubicBezTo>
                  <a:lnTo>
                    <a:pt x="12700" y="192151"/>
                  </a:lnTo>
                  <a:lnTo>
                    <a:pt x="22606" y="200025"/>
                  </a:lnTo>
                  <a:cubicBezTo>
                    <a:pt x="19304" y="204216"/>
                    <a:pt x="13589" y="205867"/>
                    <a:pt x="8509" y="204089"/>
                  </a:cubicBezTo>
                  <a:cubicBezTo>
                    <a:pt x="3429" y="202311"/>
                    <a:pt x="0" y="197485"/>
                    <a:pt x="0" y="192151"/>
                  </a:cubicBezTo>
                  <a:moveTo>
                    <a:pt x="25400" y="192151"/>
                  </a:moveTo>
                  <a:lnTo>
                    <a:pt x="12700" y="192151"/>
                  </a:lnTo>
                  <a:lnTo>
                    <a:pt x="2794" y="184277"/>
                  </a:lnTo>
                  <a:cubicBezTo>
                    <a:pt x="6096" y="180086"/>
                    <a:pt x="11811" y="178435"/>
                    <a:pt x="16891" y="180213"/>
                  </a:cubicBezTo>
                  <a:cubicBezTo>
                    <a:pt x="21971" y="181991"/>
                    <a:pt x="25400" y="186817"/>
                    <a:pt x="25400" y="192151"/>
                  </a:cubicBezTo>
                  <a:cubicBezTo>
                    <a:pt x="25400" y="284226"/>
                    <a:pt x="100076" y="358902"/>
                    <a:pt x="192151" y="358902"/>
                  </a:cubicBezTo>
                  <a:cubicBezTo>
                    <a:pt x="284226" y="358902"/>
                    <a:pt x="358902" y="284226"/>
                    <a:pt x="358902" y="192151"/>
                  </a:cubicBezTo>
                  <a:lnTo>
                    <a:pt x="371602" y="192151"/>
                  </a:lnTo>
                  <a:lnTo>
                    <a:pt x="358902" y="192151"/>
                  </a:lnTo>
                  <a:cubicBezTo>
                    <a:pt x="358902" y="100076"/>
                    <a:pt x="284226" y="25400"/>
                    <a:pt x="192151" y="25400"/>
                  </a:cubicBezTo>
                  <a:lnTo>
                    <a:pt x="192151" y="12700"/>
                  </a:lnTo>
                  <a:lnTo>
                    <a:pt x="192151" y="25400"/>
                  </a:lnTo>
                  <a:cubicBezTo>
                    <a:pt x="100076" y="25400"/>
                    <a:pt x="25400" y="100076"/>
                    <a:pt x="25400" y="192151"/>
                  </a:cubicBezTo>
                  <a:close/>
                </a:path>
              </a:pathLst>
            </a:custGeom>
            <a:solidFill>
              <a:srgbClr val="4AC300">
                <a:alpha val="22745"/>
              </a:srgbClr>
            </a:solidFill>
          </p:spPr>
        </p:sp>
      </p:grpSp>
      <p:sp>
        <p:nvSpPr>
          <p:cNvPr id="30" name="Freeform 30"/>
          <p:cNvSpPr/>
          <p:nvPr/>
        </p:nvSpPr>
        <p:spPr>
          <a:xfrm>
            <a:off x="1028700" y="9258300"/>
            <a:ext cx="2148062" cy="584790"/>
          </a:xfrm>
          <a:custGeom>
            <a:avLst/>
            <a:gdLst/>
            <a:ahLst/>
            <a:cxnLst/>
            <a:rect l="l" t="t" r="r" b="b"/>
            <a:pathLst>
              <a:path w="2148062" h="584790">
                <a:moveTo>
                  <a:pt x="0" y="0"/>
                </a:moveTo>
                <a:lnTo>
                  <a:pt x="2148062" y="0"/>
                </a:lnTo>
                <a:lnTo>
                  <a:pt x="2148062" y="584790"/>
                </a:lnTo>
                <a:lnTo>
                  <a:pt x="0" y="58479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1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006642" y="5143500"/>
            <a:ext cx="9908394" cy="10021132"/>
            <a:chOff x="0" y="0"/>
            <a:chExt cx="13211193" cy="133615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11193" cy="13361510"/>
            </a:xfrm>
            <a:custGeom>
              <a:avLst/>
              <a:gdLst/>
              <a:ahLst/>
              <a:cxnLst/>
              <a:rect l="l" t="t" r="r" b="b"/>
              <a:pathLst>
                <a:path w="13211193" h="13361510">
                  <a:moveTo>
                    <a:pt x="0" y="0"/>
                  </a:moveTo>
                  <a:lnTo>
                    <a:pt x="13211193" y="0"/>
                  </a:lnTo>
                  <a:lnTo>
                    <a:pt x="13211193" y="13361510"/>
                  </a:lnTo>
                  <a:lnTo>
                    <a:pt x="0" y="133615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8000"/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2559219" y="2743200"/>
              <a:ext cx="5534830" cy="5486400"/>
            </a:xfrm>
            <a:custGeom>
              <a:avLst/>
              <a:gdLst/>
              <a:ahLst/>
              <a:cxnLst/>
              <a:rect l="l" t="t" r="r" b="b"/>
              <a:pathLst>
                <a:path w="5534830" h="5486400">
                  <a:moveTo>
                    <a:pt x="0" y="0"/>
                  </a:moveTo>
                  <a:lnTo>
                    <a:pt x="5534830" y="0"/>
                  </a:lnTo>
                  <a:lnTo>
                    <a:pt x="553483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-6489192" y="-4741966"/>
            <a:ext cx="10296822" cy="10413980"/>
            <a:chOff x="0" y="0"/>
            <a:chExt cx="13729096" cy="1388530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729096" cy="13885306"/>
            </a:xfrm>
            <a:custGeom>
              <a:avLst/>
              <a:gdLst/>
              <a:ahLst/>
              <a:cxnLst/>
              <a:rect l="l" t="t" r="r" b="b"/>
              <a:pathLst>
                <a:path w="13729096" h="13885306">
                  <a:moveTo>
                    <a:pt x="0" y="0"/>
                  </a:moveTo>
                  <a:lnTo>
                    <a:pt x="13729096" y="0"/>
                  </a:lnTo>
                  <a:lnTo>
                    <a:pt x="13729096" y="13885306"/>
                  </a:lnTo>
                  <a:lnTo>
                    <a:pt x="0" y="138853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8000"/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flipH="1" flipV="1">
              <a:off x="7202598" y="5947252"/>
              <a:ext cx="5534830" cy="5486400"/>
            </a:xfrm>
            <a:custGeom>
              <a:avLst/>
              <a:gdLst/>
              <a:ahLst/>
              <a:cxnLst/>
              <a:rect l="l" t="t" r="r" b="b"/>
              <a:pathLst>
                <a:path w="5534830" h="5486400">
                  <a:moveTo>
                    <a:pt x="5534830" y="5486400"/>
                  </a:moveTo>
                  <a:lnTo>
                    <a:pt x="0" y="5486400"/>
                  </a:lnTo>
                  <a:lnTo>
                    <a:pt x="0" y="0"/>
                  </a:lnTo>
                  <a:lnTo>
                    <a:pt x="5534830" y="0"/>
                  </a:lnTo>
                  <a:lnTo>
                    <a:pt x="5534830" y="548640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8" name="TextBox 8"/>
          <p:cNvSpPr txBox="1"/>
          <p:nvPr/>
        </p:nvSpPr>
        <p:spPr>
          <a:xfrm>
            <a:off x="1028700" y="1095375"/>
            <a:ext cx="16230600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00"/>
              </a:lnSpc>
            </a:pPr>
            <a:r>
              <a:rPr lang="en-US" sz="5000" b="1" spc="-10">
                <a:solidFill>
                  <a:srgbClr val="FFFFFF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È DIFFICILE INDIVIDUARE LE MINACCE </a:t>
            </a:r>
          </a:p>
        </p:txBody>
      </p:sp>
      <p:sp>
        <p:nvSpPr>
          <p:cNvPr id="9" name="Freeform 9"/>
          <p:cNvSpPr/>
          <p:nvPr/>
        </p:nvSpPr>
        <p:spPr>
          <a:xfrm>
            <a:off x="4057463" y="2472860"/>
            <a:ext cx="10173075" cy="6785440"/>
          </a:xfrm>
          <a:custGeom>
            <a:avLst/>
            <a:gdLst/>
            <a:ahLst/>
            <a:cxnLst/>
            <a:rect l="l" t="t" r="r" b="b"/>
            <a:pathLst>
              <a:path w="10173075" h="6785440">
                <a:moveTo>
                  <a:pt x="0" y="0"/>
                </a:moveTo>
                <a:lnTo>
                  <a:pt x="10173074" y="0"/>
                </a:lnTo>
                <a:lnTo>
                  <a:pt x="10173074" y="6785440"/>
                </a:lnTo>
                <a:lnTo>
                  <a:pt x="0" y="67854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1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057463" y="2472860"/>
            <a:ext cx="10173075" cy="6785440"/>
          </a:xfrm>
          <a:custGeom>
            <a:avLst/>
            <a:gdLst/>
            <a:ahLst/>
            <a:cxnLst/>
            <a:rect l="l" t="t" r="r" b="b"/>
            <a:pathLst>
              <a:path w="10173075" h="6785440">
                <a:moveTo>
                  <a:pt x="0" y="0"/>
                </a:moveTo>
                <a:lnTo>
                  <a:pt x="10173074" y="0"/>
                </a:lnTo>
                <a:lnTo>
                  <a:pt x="10173074" y="6785440"/>
                </a:lnTo>
                <a:lnTo>
                  <a:pt x="0" y="67854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3006642" y="5143500"/>
            <a:ext cx="9908394" cy="10021132"/>
            <a:chOff x="0" y="0"/>
            <a:chExt cx="13211193" cy="1336151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211193" cy="13361510"/>
            </a:xfrm>
            <a:custGeom>
              <a:avLst/>
              <a:gdLst/>
              <a:ahLst/>
              <a:cxnLst/>
              <a:rect l="l" t="t" r="r" b="b"/>
              <a:pathLst>
                <a:path w="13211193" h="13361510">
                  <a:moveTo>
                    <a:pt x="0" y="0"/>
                  </a:moveTo>
                  <a:lnTo>
                    <a:pt x="13211193" y="0"/>
                  </a:lnTo>
                  <a:lnTo>
                    <a:pt x="13211193" y="13361510"/>
                  </a:lnTo>
                  <a:lnTo>
                    <a:pt x="0" y="133615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88000"/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2559219" y="2743200"/>
              <a:ext cx="5534830" cy="5486400"/>
            </a:xfrm>
            <a:custGeom>
              <a:avLst/>
              <a:gdLst/>
              <a:ahLst/>
              <a:cxnLst/>
              <a:rect l="l" t="t" r="r" b="b"/>
              <a:pathLst>
                <a:path w="5534830" h="5486400">
                  <a:moveTo>
                    <a:pt x="0" y="0"/>
                  </a:moveTo>
                  <a:lnTo>
                    <a:pt x="5534830" y="0"/>
                  </a:lnTo>
                  <a:lnTo>
                    <a:pt x="553483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-6489192" y="-4741966"/>
            <a:ext cx="10296822" cy="10413980"/>
            <a:chOff x="0" y="0"/>
            <a:chExt cx="13729096" cy="1388530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729096" cy="13885306"/>
            </a:xfrm>
            <a:custGeom>
              <a:avLst/>
              <a:gdLst/>
              <a:ahLst/>
              <a:cxnLst/>
              <a:rect l="l" t="t" r="r" b="b"/>
              <a:pathLst>
                <a:path w="13729096" h="13885306">
                  <a:moveTo>
                    <a:pt x="0" y="0"/>
                  </a:moveTo>
                  <a:lnTo>
                    <a:pt x="13729096" y="0"/>
                  </a:lnTo>
                  <a:lnTo>
                    <a:pt x="13729096" y="13885306"/>
                  </a:lnTo>
                  <a:lnTo>
                    <a:pt x="0" y="138853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88000"/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flipH="1" flipV="1">
              <a:off x="7202598" y="5947252"/>
              <a:ext cx="5534830" cy="5486400"/>
            </a:xfrm>
            <a:custGeom>
              <a:avLst/>
              <a:gdLst/>
              <a:ahLst/>
              <a:cxnLst/>
              <a:rect l="l" t="t" r="r" b="b"/>
              <a:pathLst>
                <a:path w="5534830" h="5486400">
                  <a:moveTo>
                    <a:pt x="5534830" y="5486400"/>
                  </a:moveTo>
                  <a:lnTo>
                    <a:pt x="0" y="5486400"/>
                  </a:lnTo>
                  <a:lnTo>
                    <a:pt x="0" y="0"/>
                  </a:lnTo>
                  <a:lnTo>
                    <a:pt x="5534830" y="0"/>
                  </a:lnTo>
                  <a:lnTo>
                    <a:pt x="5534830" y="548640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9" name="TextBox 9"/>
          <p:cNvSpPr txBox="1"/>
          <p:nvPr/>
        </p:nvSpPr>
        <p:spPr>
          <a:xfrm>
            <a:off x="1028700" y="1095375"/>
            <a:ext cx="16230600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00"/>
              </a:lnSpc>
            </a:pPr>
            <a:r>
              <a:rPr lang="en-US" sz="5000" b="1" spc="-10">
                <a:solidFill>
                  <a:srgbClr val="FFFFFF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È DIFFICILE INDIVIDUARE LE MINACCE </a:t>
            </a:r>
          </a:p>
        </p:txBody>
      </p:sp>
      <p:sp>
        <p:nvSpPr>
          <p:cNvPr id="10" name="Freeform 10"/>
          <p:cNvSpPr/>
          <p:nvPr/>
        </p:nvSpPr>
        <p:spPr>
          <a:xfrm>
            <a:off x="4057463" y="2472859"/>
            <a:ext cx="10173075" cy="6785441"/>
          </a:xfrm>
          <a:custGeom>
            <a:avLst/>
            <a:gdLst/>
            <a:ahLst/>
            <a:cxnLst/>
            <a:rect l="l" t="t" r="r" b="b"/>
            <a:pathLst>
              <a:path w="10173075" h="6785441">
                <a:moveTo>
                  <a:pt x="0" y="0"/>
                </a:moveTo>
                <a:lnTo>
                  <a:pt x="10173074" y="0"/>
                </a:lnTo>
                <a:lnTo>
                  <a:pt x="10173074" y="6785441"/>
                </a:lnTo>
                <a:lnTo>
                  <a:pt x="0" y="678544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1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489192" y="-4741966"/>
            <a:ext cx="10296822" cy="10413980"/>
            <a:chOff x="0" y="0"/>
            <a:chExt cx="13729096" cy="1388530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29096" cy="13885306"/>
            </a:xfrm>
            <a:custGeom>
              <a:avLst/>
              <a:gdLst/>
              <a:ahLst/>
              <a:cxnLst/>
              <a:rect l="l" t="t" r="r" b="b"/>
              <a:pathLst>
                <a:path w="13729096" h="13885306">
                  <a:moveTo>
                    <a:pt x="0" y="0"/>
                  </a:moveTo>
                  <a:lnTo>
                    <a:pt x="13729096" y="0"/>
                  </a:lnTo>
                  <a:lnTo>
                    <a:pt x="13729096" y="13885306"/>
                  </a:lnTo>
                  <a:lnTo>
                    <a:pt x="0" y="138853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8000"/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flipH="1" flipV="1">
              <a:off x="7202598" y="5947252"/>
              <a:ext cx="5534830" cy="5486400"/>
            </a:xfrm>
            <a:custGeom>
              <a:avLst/>
              <a:gdLst/>
              <a:ahLst/>
              <a:cxnLst/>
              <a:rect l="l" t="t" r="r" b="b"/>
              <a:pathLst>
                <a:path w="5534830" h="5486400">
                  <a:moveTo>
                    <a:pt x="5534830" y="5486400"/>
                  </a:moveTo>
                  <a:lnTo>
                    <a:pt x="0" y="5486400"/>
                  </a:lnTo>
                  <a:lnTo>
                    <a:pt x="0" y="0"/>
                  </a:lnTo>
                  <a:lnTo>
                    <a:pt x="5534830" y="0"/>
                  </a:lnTo>
                  <a:lnTo>
                    <a:pt x="5534830" y="548640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395713" y="8215305"/>
            <a:ext cx="1786618" cy="180757"/>
            <a:chOff x="0" y="0"/>
            <a:chExt cx="470550" cy="4760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70550" cy="47607"/>
            </a:xfrm>
            <a:custGeom>
              <a:avLst/>
              <a:gdLst/>
              <a:ahLst/>
              <a:cxnLst/>
              <a:rect l="l" t="t" r="r" b="b"/>
              <a:pathLst>
                <a:path w="470550" h="47607">
                  <a:moveTo>
                    <a:pt x="0" y="0"/>
                  </a:moveTo>
                  <a:lnTo>
                    <a:pt x="470550" y="0"/>
                  </a:lnTo>
                  <a:lnTo>
                    <a:pt x="470550" y="47607"/>
                  </a:lnTo>
                  <a:lnTo>
                    <a:pt x="0" y="47607"/>
                  </a:lnTo>
                  <a:close/>
                </a:path>
              </a:pathLst>
            </a:custGeom>
            <a:gradFill rotWithShape="1">
              <a:gsLst>
                <a:gs pos="0">
                  <a:srgbClr val="000138">
                    <a:alpha val="100000"/>
                  </a:srgbClr>
                </a:gs>
                <a:gs pos="100000">
                  <a:srgbClr val="33CD91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470550" cy="761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74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006642" y="5143500"/>
            <a:ext cx="9908394" cy="10021132"/>
            <a:chOff x="0" y="0"/>
            <a:chExt cx="13211193" cy="1336151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211193" cy="13361510"/>
            </a:xfrm>
            <a:custGeom>
              <a:avLst/>
              <a:gdLst/>
              <a:ahLst/>
              <a:cxnLst/>
              <a:rect l="l" t="t" r="r" b="b"/>
              <a:pathLst>
                <a:path w="13211193" h="13361510">
                  <a:moveTo>
                    <a:pt x="0" y="0"/>
                  </a:moveTo>
                  <a:lnTo>
                    <a:pt x="13211193" y="0"/>
                  </a:lnTo>
                  <a:lnTo>
                    <a:pt x="13211193" y="13361510"/>
                  </a:lnTo>
                  <a:lnTo>
                    <a:pt x="0" y="133615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8000"/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2559219" y="2743200"/>
              <a:ext cx="5534830" cy="5486400"/>
            </a:xfrm>
            <a:custGeom>
              <a:avLst/>
              <a:gdLst/>
              <a:ahLst/>
              <a:cxnLst/>
              <a:rect l="l" t="t" r="r" b="b"/>
              <a:pathLst>
                <a:path w="5534830" h="5486400">
                  <a:moveTo>
                    <a:pt x="0" y="0"/>
                  </a:moveTo>
                  <a:lnTo>
                    <a:pt x="5534830" y="0"/>
                  </a:lnTo>
                  <a:lnTo>
                    <a:pt x="553483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1" name="AutoShape 11"/>
          <p:cNvSpPr/>
          <p:nvPr/>
        </p:nvSpPr>
        <p:spPr>
          <a:xfrm flipH="1">
            <a:off x="700746" y="6087038"/>
            <a:ext cx="13344312" cy="0"/>
          </a:xfrm>
          <a:prstGeom prst="line">
            <a:avLst/>
          </a:prstGeom>
          <a:ln w="19050" cap="flat">
            <a:solidFill>
              <a:srgbClr val="72EFA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TextBox 12"/>
          <p:cNvSpPr txBox="1"/>
          <p:nvPr/>
        </p:nvSpPr>
        <p:spPr>
          <a:xfrm>
            <a:off x="1289022" y="1440997"/>
            <a:ext cx="15709956" cy="1355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00"/>
              </a:lnSpc>
            </a:pPr>
            <a:r>
              <a:rPr lang="en-US" sz="5000" b="1" spc="-10">
                <a:solidFill>
                  <a:srgbClr val="FFFFFF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Sfide moderne della cybersecurity:</a:t>
            </a:r>
          </a:p>
          <a:p>
            <a:pPr algn="ctr">
              <a:lnSpc>
                <a:spcPts val="5300"/>
              </a:lnSpc>
            </a:pPr>
            <a:r>
              <a:rPr lang="en-US" sz="5000" b="1" spc="-10">
                <a:solidFill>
                  <a:srgbClr val="FFFFFF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osservabilità di tutti gli assets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563081" y="3578884"/>
            <a:ext cx="2932495" cy="4869118"/>
            <a:chOff x="0" y="0"/>
            <a:chExt cx="3909993" cy="6492157"/>
          </a:xfrm>
        </p:grpSpPr>
        <p:grpSp>
          <p:nvGrpSpPr>
            <p:cNvPr id="14" name="Group 14"/>
            <p:cNvGrpSpPr/>
            <p:nvPr/>
          </p:nvGrpSpPr>
          <p:grpSpPr>
            <a:xfrm>
              <a:off x="183553" y="196253"/>
              <a:ext cx="3726440" cy="6295904"/>
              <a:chOff x="0" y="0"/>
              <a:chExt cx="736087" cy="1243635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736087" cy="1243635"/>
              </a:xfrm>
              <a:custGeom>
                <a:avLst/>
                <a:gdLst/>
                <a:ahLst/>
                <a:cxnLst/>
                <a:rect l="l" t="t" r="r" b="b"/>
                <a:pathLst>
                  <a:path w="736087" h="1243635">
                    <a:moveTo>
                      <a:pt x="0" y="0"/>
                    </a:moveTo>
                    <a:lnTo>
                      <a:pt x="736087" y="0"/>
                    </a:lnTo>
                    <a:lnTo>
                      <a:pt x="736087" y="1243635"/>
                    </a:lnTo>
                    <a:lnTo>
                      <a:pt x="0" y="1243635"/>
                    </a:lnTo>
                    <a:close/>
                  </a:path>
                </a:pathLst>
              </a:custGeom>
              <a:solidFill>
                <a:srgbClr val="000138"/>
              </a:solidFill>
              <a:ln w="23812" cap="sq">
                <a:solidFill>
                  <a:srgbClr val="72EFAC"/>
                </a:solidFill>
                <a:prstDash val="solid"/>
                <a:miter/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736087" cy="127221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74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0" y="0"/>
              <a:ext cx="443307" cy="443307"/>
              <a:chOff x="0" y="0"/>
              <a:chExt cx="563053" cy="563053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563053" cy="563053"/>
              </a:xfrm>
              <a:custGeom>
                <a:avLst/>
                <a:gdLst/>
                <a:ahLst/>
                <a:cxnLst/>
                <a:rect l="l" t="t" r="r" b="b"/>
                <a:pathLst>
                  <a:path w="563053" h="563053">
                    <a:moveTo>
                      <a:pt x="0" y="0"/>
                    </a:moveTo>
                    <a:lnTo>
                      <a:pt x="563053" y="0"/>
                    </a:lnTo>
                    <a:lnTo>
                      <a:pt x="563053" y="563053"/>
                    </a:lnTo>
                    <a:lnTo>
                      <a:pt x="0" y="563053"/>
                    </a:lnTo>
                    <a:close/>
                  </a:path>
                </a:pathLst>
              </a:custGeom>
              <a:solidFill>
                <a:srgbClr val="72EFAC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28575"/>
                <a:ext cx="563053" cy="591628"/>
              </a:xfrm>
              <a:prstGeom prst="rect">
                <a:avLst/>
              </a:prstGeom>
            </p:spPr>
            <p:txBody>
              <a:bodyPr lIns="46614" tIns="46614" rIns="46614" bIns="46614" rtlCol="0" anchor="ctr"/>
              <a:lstStyle/>
              <a:p>
                <a:pPr algn="ctr">
                  <a:lnSpc>
                    <a:spcPts val="2774"/>
                  </a:lnSpc>
                </a:pPr>
                <a:endParaRPr/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807838" y="1839748"/>
              <a:ext cx="2683519" cy="30579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14"/>
                </a:lnSpc>
              </a:pPr>
              <a:r>
                <a:rPr lang="en-US" sz="1800" b="1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Difficoltà nel monitorare tutti gli asset IT, specialmente in ambienti complessi.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583382" y="602094"/>
              <a:ext cx="3132431" cy="990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 b="1" spc="-4">
                  <a:solidFill>
                    <a:srgbClr val="72EFAC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VISIBILITÀ LIMITATA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7301464" y="3726074"/>
            <a:ext cx="2794830" cy="4721928"/>
            <a:chOff x="0" y="0"/>
            <a:chExt cx="3726440" cy="6295904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3726440" cy="6295904"/>
              <a:chOff x="0" y="0"/>
              <a:chExt cx="736087" cy="1243635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736087" cy="1243635"/>
              </a:xfrm>
              <a:custGeom>
                <a:avLst/>
                <a:gdLst/>
                <a:ahLst/>
                <a:cxnLst/>
                <a:rect l="l" t="t" r="r" b="b"/>
                <a:pathLst>
                  <a:path w="736087" h="1243635">
                    <a:moveTo>
                      <a:pt x="0" y="0"/>
                    </a:moveTo>
                    <a:lnTo>
                      <a:pt x="736087" y="0"/>
                    </a:lnTo>
                    <a:lnTo>
                      <a:pt x="736087" y="1243635"/>
                    </a:lnTo>
                    <a:lnTo>
                      <a:pt x="0" y="1243635"/>
                    </a:lnTo>
                    <a:close/>
                  </a:path>
                </a:pathLst>
              </a:custGeom>
              <a:solidFill>
                <a:srgbClr val="000138"/>
              </a:solidFill>
              <a:ln w="23812" cap="sq">
                <a:solidFill>
                  <a:srgbClr val="72EFAC"/>
                </a:solidFill>
                <a:prstDash val="solid"/>
                <a:miter/>
              </a:ln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0" y="-28575"/>
                <a:ext cx="736087" cy="127221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74"/>
                  </a:lnSpc>
                </a:pPr>
                <a:endParaRPr/>
              </a:p>
            </p:txBody>
          </p:sp>
        </p:grpSp>
        <p:sp>
          <p:nvSpPr>
            <p:cNvPr id="26" name="TextBox 26"/>
            <p:cNvSpPr txBox="1"/>
            <p:nvPr/>
          </p:nvSpPr>
          <p:spPr>
            <a:xfrm>
              <a:off x="482841" y="1643494"/>
              <a:ext cx="2760758" cy="25372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14"/>
                </a:lnSpc>
              </a:pPr>
              <a:r>
                <a:rPr lang="en-US" sz="1800" b="1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Volume elevato di vulnerabilità da gestire senza una chiara priorità.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399829" y="405841"/>
              <a:ext cx="3132431" cy="990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 b="1" spc="-4">
                  <a:solidFill>
                    <a:srgbClr val="72EFAC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GESTIONE DELLE VULNERABILITÀ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4001810" y="3726074"/>
            <a:ext cx="2794830" cy="4721928"/>
            <a:chOff x="0" y="0"/>
            <a:chExt cx="3726440" cy="6295904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0"/>
              <a:ext cx="3726440" cy="6295904"/>
              <a:chOff x="0" y="0"/>
              <a:chExt cx="736087" cy="124363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736087" cy="1243635"/>
              </a:xfrm>
              <a:custGeom>
                <a:avLst/>
                <a:gdLst/>
                <a:ahLst/>
                <a:cxnLst/>
                <a:rect l="l" t="t" r="r" b="b"/>
                <a:pathLst>
                  <a:path w="736087" h="1243635">
                    <a:moveTo>
                      <a:pt x="0" y="0"/>
                    </a:moveTo>
                    <a:lnTo>
                      <a:pt x="736087" y="0"/>
                    </a:lnTo>
                    <a:lnTo>
                      <a:pt x="736087" y="1243635"/>
                    </a:lnTo>
                    <a:lnTo>
                      <a:pt x="0" y="1243635"/>
                    </a:lnTo>
                    <a:close/>
                  </a:path>
                </a:pathLst>
              </a:custGeom>
              <a:solidFill>
                <a:srgbClr val="000138"/>
              </a:solidFill>
              <a:ln w="23812" cap="sq">
                <a:solidFill>
                  <a:srgbClr val="72EFAC"/>
                </a:solidFill>
                <a:prstDash val="solid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28575"/>
                <a:ext cx="736087" cy="127221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74"/>
                  </a:lnSpc>
                </a:pPr>
                <a:endParaRPr/>
              </a:p>
            </p:txBody>
          </p:sp>
        </p:grpSp>
        <p:sp>
          <p:nvSpPr>
            <p:cNvPr id="32" name="TextBox 32"/>
            <p:cNvSpPr txBox="1"/>
            <p:nvPr/>
          </p:nvSpPr>
          <p:spPr>
            <a:xfrm>
              <a:off x="521460" y="1643494"/>
              <a:ext cx="2683519" cy="30579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14"/>
                </a:lnSpc>
              </a:pPr>
              <a:r>
                <a:rPr lang="en-US" sz="1800" b="1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Minacce che rimangono nascoste per lunghi periodi, causando danni ingenti.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399829" y="405841"/>
              <a:ext cx="3132431" cy="990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 b="1" spc="-4">
                  <a:solidFill>
                    <a:srgbClr val="72EFAC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RILEVAMENTO TARDIVO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0602528" y="3726074"/>
            <a:ext cx="2794830" cy="4721928"/>
            <a:chOff x="0" y="0"/>
            <a:chExt cx="3726440" cy="6295904"/>
          </a:xfrm>
        </p:grpSpPr>
        <p:grpSp>
          <p:nvGrpSpPr>
            <p:cNvPr id="35" name="Group 35"/>
            <p:cNvGrpSpPr/>
            <p:nvPr/>
          </p:nvGrpSpPr>
          <p:grpSpPr>
            <a:xfrm>
              <a:off x="0" y="0"/>
              <a:ext cx="3726440" cy="6295904"/>
              <a:chOff x="0" y="0"/>
              <a:chExt cx="736087" cy="1243635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736087" cy="1243635"/>
              </a:xfrm>
              <a:custGeom>
                <a:avLst/>
                <a:gdLst/>
                <a:ahLst/>
                <a:cxnLst/>
                <a:rect l="l" t="t" r="r" b="b"/>
                <a:pathLst>
                  <a:path w="736087" h="1243635">
                    <a:moveTo>
                      <a:pt x="0" y="0"/>
                    </a:moveTo>
                    <a:lnTo>
                      <a:pt x="736087" y="0"/>
                    </a:lnTo>
                    <a:lnTo>
                      <a:pt x="736087" y="1243635"/>
                    </a:lnTo>
                    <a:lnTo>
                      <a:pt x="0" y="1243635"/>
                    </a:lnTo>
                    <a:close/>
                  </a:path>
                </a:pathLst>
              </a:custGeom>
              <a:solidFill>
                <a:srgbClr val="000138"/>
              </a:solidFill>
              <a:ln w="23812" cap="sq">
                <a:solidFill>
                  <a:srgbClr val="72EFAC"/>
                </a:solidFill>
                <a:prstDash val="solid"/>
                <a:miter/>
              </a:ln>
            </p:spPr>
          </p:sp>
          <p:sp>
            <p:nvSpPr>
              <p:cNvPr id="37" name="TextBox 37"/>
              <p:cNvSpPr txBox="1"/>
              <p:nvPr/>
            </p:nvSpPr>
            <p:spPr>
              <a:xfrm>
                <a:off x="0" y="-28575"/>
                <a:ext cx="736087" cy="127221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74"/>
                  </a:lnSpc>
                </a:pPr>
                <a:endParaRPr/>
              </a:p>
            </p:txBody>
          </p:sp>
        </p:grpSp>
        <p:sp>
          <p:nvSpPr>
            <p:cNvPr id="38" name="TextBox 38"/>
            <p:cNvSpPr txBox="1"/>
            <p:nvPr/>
          </p:nvSpPr>
          <p:spPr>
            <a:xfrm>
              <a:off x="521460" y="1643494"/>
              <a:ext cx="2683519" cy="14958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14"/>
                </a:lnSpc>
              </a:pPr>
              <a:r>
                <a:rPr lang="en-US" sz="1800" b="1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Team IT sovraccarichi e budget limitati.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399829" y="405841"/>
              <a:ext cx="3132431" cy="990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 b="1" spc="-4">
                  <a:solidFill>
                    <a:srgbClr val="72EFAC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LIMITAZIONI DELLE RISORSE</a:t>
              </a:r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14045058" y="3726074"/>
            <a:ext cx="2953920" cy="4888168"/>
            <a:chOff x="0" y="0"/>
            <a:chExt cx="3938560" cy="6517557"/>
          </a:xfrm>
        </p:grpSpPr>
        <p:grpSp>
          <p:nvGrpSpPr>
            <p:cNvPr id="41" name="Group 41"/>
            <p:cNvGrpSpPr/>
            <p:nvPr/>
          </p:nvGrpSpPr>
          <p:grpSpPr>
            <a:xfrm>
              <a:off x="3495253" y="6074250"/>
              <a:ext cx="443307" cy="443307"/>
              <a:chOff x="0" y="0"/>
              <a:chExt cx="563053" cy="563053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563053" cy="563053"/>
              </a:xfrm>
              <a:custGeom>
                <a:avLst/>
                <a:gdLst/>
                <a:ahLst/>
                <a:cxnLst/>
                <a:rect l="l" t="t" r="r" b="b"/>
                <a:pathLst>
                  <a:path w="563053" h="563053">
                    <a:moveTo>
                      <a:pt x="0" y="0"/>
                    </a:moveTo>
                    <a:lnTo>
                      <a:pt x="563053" y="0"/>
                    </a:lnTo>
                    <a:lnTo>
                      <a:pt x="563053" y="563053"/>
                    </a:lnTo>
                    <a:lnTo>
                      <a:pt x="0" y="563053"/>
                    </a:lnTo>
                    <a:close/>
                  </a:path>
                </a:pathLst>
              </a:custGeom>
              <a:solidFill>
                <a:srgbClr val="72EFAC"/>
              </a:solidFill>
            </p:spPr>
          </p:sp>
          <p:sp>
            <p:nvSpPr>
              <p:cNvPr id="43" name="TextBox 43"/>
              <p:cNvSpPr txBox="1"/>
              <p:nvPr/>
            </p:nvSpPr>
            <p:spPr>
              <a:xfrm>
                <a:off x="0" y="-28575"/>
                <a:ext cx="563053" cy="591628"/>
              </a:xfrm>
              <a:prstGeom prst="rect">
                <a:avLst/>
              </a:prstGeom>
            </p:spPr>
            <p:txBody>
              <a:bodyPr lIns="46614" tIns="46614" rIns="46614" bIns="46614" rtlCol="0" anchor="ctr"/>
              <a:lstStyle/>
              <a:p>
                <a:pPr algn="ctr">
                  <a:lnSpc>
                    <a:spcPts val="2774"/>
                  </a:lnSpc>
                </a:pPr>
                <a:endParaRPr/>
              </a:p>
            </p:txBody>
          </p:sp>
        </p:grpSp>
        <p:grpSp>
          <p:nvGrpSpPr>
            <p:cNvPr id="44" name="Group 44"/>
            <p:cNvGrpSpPr/>
            <p:nvPr/>
          </p:nvGrpSpPr>
          <p:grpSpPr>
            <a:xfrm>
              <a:off x="0" y="0"/>
              <a:ext cx="3726440" cy="6295904"/>
              <a:chOff x="0" y="0"/>
              <a:chExt cx="736087" cy="1243635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736087" cy="1243635"/>
              </a:xfrm>
              <a:custGeom>
                <a:avLst/>
                <a:gdLst/>
                <a:ahLst/>
                <a:cxnLst/>
                <a:rect l="l" t="t" r="r" b="b"/>
                <a:pathLst>
                  <a:path w="736087" h="1243635">
                    <a:moveTo>
                      <a:pt x="0" y="0"/>
                    </a:moveTo>
                    <a:lnTo>
                      <a:pt x="736087" y="0"/>
                    </a:lnTo>
                    <a:lnTo>
                      <a:pt x="736087" y="1243635"/>
                    </a:lnTo>
                    <a:lnTo>
                      <a:pt x="0" y="1243635"/>
                    </a:lnTo>
                    <a:close/>
                  </a:path>
                </a:pathLst>
              </a:custGeom>
              <a:solidFill>
                <a:srgbClr val="000138"/>
              </a:solidFill>
              <a:ln w="23812" cap="sq">
                <a:solidFill>
                  <a:srgbClr val="72EFAC"/>
                </a:solidFill>
                <a:prstDash val="solid"/>
                <a:miter/>
              </a:ln>
            </p:spPr>
          </p:sp>
          <p:sp>
            <p:nvSpPr>
              <p:cNvPr id="46" name="TextBox 46"/>
              <p:cNvSpPr txBox="1"/>
              <p:nvPr/>
            </p:nvSpPr>
            <p:spPr>
              <a:xfrm>
                <a:off x="0" y="-28575"/>
                <a:ext cx="736087" cy="127221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74"/>
                  </a:lnSpc>
                </a:pPr>
                <a:endParaRPr/>
              </a:p>
            </p:txBody>
          </p:sp>
        </p:grpSp>
        <p:sp>
          <p:nvSpPr>
            <p:cNvPr id="47" name="TextBox 47"/>
            <p:cNvSpPr txBox="1"/>
            <p:nvPr/>
          </p:nvSpPr>
          <p:spPr>
            <a:xfrm>
              <a:off x="399829" y="405841"/>
              <a:ext cx="3132431" cy="990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 b="1" spc="-4">
                  <a:solidFill>
                    <a:srgbClr val="72EFAC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ATTACCHI BASATI SULL'IA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521460" y="1643494"/>
              <a:ext cx="2683519" cy="40993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14"/>
                </a:lnSpc>
              </a:pPr>
              <a:r>
                <a:rPr lang="en-US" sz="1800" b="1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Gli attacchi cyber stanno diventando sempre più sofisticati grazie all'uso dell'intelligenza artificiale.</a:t>
              </a:r>
            </a:p>
          </p:txBody>
        </p:sp>
      </p:grpSp>
      <p:sp>
        <p:nvSpPr>
          <p:cNvPr id="49" name="Freeform 49"/>
          <p:cNvSpPr/>
          <p:nvPr/>
        </p:nvSpPr>
        <p:spPr>
          <a:xfrm>
            <a:off x="1028700" y="9258300"/>
            <a:ext cx="2148062" cy="584790"/>
          </a:xfrm>
          <a:custGeom>
            <a:avLst/>
            <a:gdLst/>
            <a:ahLst/>
            <a:cxnLst/>
            <a:rect l="l" t="t" r="r" b="b"/>
            <a:pathLst>
              <a:path w="2148062" h="584790">
                <a:moveTo>
                  <a:pt x="0" y="0"/>
                </a:moveTo>
                <a:lnTo>
                  <a:pt x="2148062" y="0"/>
                </a:lnTo>
                <a:lnTo>
                  <a:pt x="2148062" y="584790"/>
                </a:lnTo>
                <a:lnTo>
                  <a:pt x="0" y="5847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1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51939" y="2720460"/>
            <a:ext cx="4287013" cy="963138"/>
            <a:chOff x="0" y="0"/>
            <a:chExt cx="1775493" cy="398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75493" cy="398890"/>
            </a:xfrm>
            <a:custGeom>
              <a:avLst/>
              <a:gdLst/>
              <a:ahLst/>
              <a:cxnLst/>
              <a:rect l="l" t="t" r="r" b="b"/>
              <a:pathLst>
                <a:path w="1775493" h="398890">
                  <a:moveTo>
                    <a:pt x="0" y="0"/>
                  </a:moveTo>
                  <a:lnTo>
                    <a:pt x="1775493" y="0"/>
                  </a:lnTo>
                  <a:lnTo>
                    <a:pt x="1775493" y="398890"/>
                  </a:lnTo>
                  <a:lnTo>
                    <a:pt x="0" y="3988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gradFill>
                <a:gsLst>
                  <a:gs pos="0">
                    <a:srgbClr val="000138">
                      <a:alpha val="100000"/>
                    </a:srgbClr>
                  </a:gs>
                  <a:gs pos="100000">
                    <a:srgbClr val="33CD91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775493" cy="436990"/>
            </a:xfrm>
            <a:prstGeom prst="rect">
              <a:avLst/>
            </a:prstGeom>
          </p:spPr>
          <p:txBody>
            <a:bodyPr lIns="45473" tIns="45473" rIns="45473" bIns="45473" rtlCol="0" anchor="ctr"/>
            <a:lstStyle/>
            <a:p>
              <a:pPr algn="ctr">
                <a:lnSpc>
                  <a:spcPts val="3078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151939" y="3683598"/>
            <a:ext cx="4287013" cy="963138"/>
            <a:chOff x="0" y="0"/>
            <a:chExt cx="1775493" cy="39889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75493" cy="398890"/>
            </a:xfrm>
            <a:custGeom>
              <a:avLst/>
              <a:gdLst/>
              <a:ahLst/>
              <a:cxnLst/>
              <a:rect l="l" t="t" r="r" b="b"/>
              <a:pathLst>
                <a:path w="1775493" h="398890">
                  <a:moveTo>
                    <a:pt x="0" y="0"/>
                  </a:moveTo>
                  <a:lnTo>
                    <a:pt x="1775493" y="0"/>
                  </a:lnTo>
                  <a:lnTo>
                    <a:pt x="1775493" y="398890"/>
                  </a:lnTo>
                  <a:lnTo>
                    <a:pt x="0" y="3988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gradFill>
                <a:gsLst>
                  <a:gs pos="0">
                    <a:srgbClr val="000138">
                      <a:alpha val="100000"/>
                    </a:srgbClr>
                  </a:gs>
                  <a:gs pos="100000">
                    <a:srgbClr val="33CD91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775493" cy="436990"/>
            </a:xfrm>
            <a:prstGeom prst="rect">
              <a:avLst/>
            </a:prstGeom>
          </p:spPr>
          <p:txBody>
            <a:bodyPr lIns="45473" tIns="45473" rIns="45473" bIns="45473" rtlCol="0" anchor="ctr"/>
            <a:lstStyle/>
            <a:p>
              <a:pPr algn="ctr">
                <a:lnSpc>
                  <a:spcPts val="3078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151939" y="4638885"/>
            <a:ext cx="4287013" cy="970989"/>
            <a:chOff x="0" y="0"/>
            <a:chExt cx="1775493" cy="40214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75493" cy="402141"/>
            </a:xfrm>
            <a:custGeom>
              <a:avLst/>
              <a:gdLst/>
              <a:ahLst/>
              <a:cxnLst/>
              <a:rect l="l" t="t" r="r" b="b"/>
              <a:pathLst>
                <a:path w="1775493" h="402141">
                  <a:moveTo>
                    <a:pt x="0" y="0"/>
                  </a:moveTo>
                  <a:lnTo>
                    <a:pt x="1775493" y="0"/>
                  </a:lnTo>
                  <a:lnTo>
                    <a:pt x="1775493" y="402141"/>
                  </a:lnTo>
                  <a:lnTo>
                    <a:pt x="0" y="40214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gradFill>
                <a:gsLst>
                  <a:gs pos="0">
                    <a:srgbClr val="000138">
                      <a:alpha val="100000"/>
                    </a:srgbClr>
                  </a:gs>
                  <a:gs pos="100000">
                    <a:srgbClr val="33CD91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775493" cy="440241"/>
            </a:xfrm>
            <a:prstGeom prst="rect">
              <a:avLst/>
            </a:prstGeom>
          </p:spPr>
          <p:txBody>
            <a:bodyPr lIns="45473" tIns="45473" rIns="45473" bIns="45473" rtlCol="0" anchor="ctr"/>
            <a:lstStyle/>
            <a:p>
              <a:pPr algn="ctr">
                <a:lnSpc>
                  <a:spcPts val="3078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151939" y="5609874"/>
            <a:ext cx="4287013" cy="963138"/>
            <a:chOff x="0" y="0"/>
            <a:chExt cx="1775493" cy="39889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775493" cy="398890"/>
            </a:xfrm>
            <a:custGeom>
              <a:avLst/>
              <a:gdLst/>
              <a:ahLst/>
              <a:cxnLst/>
              <a:rect l="l" t="t" r="r" b="b"/>
              <a:pathLst>
                <a:path w="1775493" h="398890">
                  <a:moveTo>
                    <a:pt x="0" y="0"/>
                  </a:moveTo>
                  <a:lnTo>
                    <a:pt x="1775493" y="0"/>
                  </a:lnTo>
                  <a:lnTo>
                    <a:pt x="1775493" y="398890"/>
                  </a:lnTo>
                  <a:lnTo>
                    <a:pt x="0" y="3988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gradFill>
                <a:gsLst>
                  <a:gs pos="0">
                    <a:srgbClr val="000138">
                      <a:alpha val="100000"/>
                    </a:srgbClr>
                  </a:gs>
                  <a:gs pos="100000">
                    <a:srgbClr val="33CD91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775493" cy="436990"/>
            </a:xfrm>
            <a:prstGeom prst="rect">
              <a:avLst/>
            </a:prstGeom>
          </p:spPr>
          <p:txBody>
            <a:bodyPr lIns="45473" tIns="45473" rIns="45473" bIns="45473" rtlCol="0" anchor="ctr"/>
            <a:lstStyle/>
            <a:p>
              <a:pPr algn="ctr">
                <a:lnSpc>
                  <a:spcPts val="3078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3738084" y="5695599"/>
            <a:ext cx="3000157" cy="809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47"/>
              </a:lnSpc>
            </a:pPr>
            <a:r>
              <a:rPr lang="en-US" sz="1999" b="1" spc="27">
                <a:solidFill>
                  <a:srgbClr val="FFFFFF"/>
                </a:solidFill>
                <a:latin typeface="Amicale Bold"/>
                <a:ea typeface="Amicale Bold"/>
                <a:cs typeface="Amicale Bold"/>
                <a:sym typeface="Amicale Bold"/>
              </a:rPr>
              <a:t>Miglioramento indagini, </a:t>
            </a:r>
          </a:p>
          <a:p>
            <a:pPr algn="l">
              <a:lnSpc>
                <a:spcPts val="3147"/>
              </a:lnSpc>
            </a:pPr>
            <a:r>
              <a:rPr lang="en-US" sz="1999" b="1" spc="27">
                <a:solidFill>
                  <a:srgbClr val="FFFFFF"/>
                </a:solidFill>
                <a:latin typeface="Amicale Bold"/>
                <a:ea typeface="Amicale Bold"/>
                <a:cs typeface="Amicale Bold"/>
                <a:sym typeface="Amicale Bold"/>
              </a:rPr>
              <a:t>efficacia.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9151939" y="6573012"/>
            <a:ext cx="4287013" cy="963138"/>
            <a:chOff x="0" y="0"/>
            <a:chExt cx="1775493" cy="39889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775493" cy="398890"/>
            </a:xfrm>
            <a:custGeom>
              <a:avLst/>
              <a:gdLst/>
              <a:ahLst/>
              <a:cxnLst/>
              <a:rect l="l" t="t" r="r" b="b"/>
              <a:pathLst>
                <a:path w="1775493" h="398890">
                  <a:moveTo>
                    <a:pt x="0" y="0"/>
                  </a:moveTo>
                  <a:lnTo>
                    <a:pt x="1775493" y="0"/>
                  </a:lnTo>
                  <a:lnTo>
                    <a:pt x="1775493" y="398890"/>
                  </a:lnTo>
                  <a:lnTo>
                    <a:pt x="0" y="3988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gradFill>
                <a:gsLst>
                  <a:gs pos="0">
                    <a:srgbClr val="000138">
                      <a:alpha val="100000"/>
                    </a:srgbClr>
                  </a:gs>
                  <a:gs pos="100000">
                    <a:srgbClr val="33CD91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1775493" cy="436990"/>
            </a:xfrm>
            <a:prstGeom prst="rect">
              <a:avLst/>
            </a:prstGeom>
          </p:spPr>
          <p:txBody>
            <a:bodyPr lIns="45473" tIns="45473" rIns="45473" bIns="45473" rtlCol="0" anchor="ctr"/>
            <a:lstStyle/>
            <a:p>
              <a:pPr algn="ctr">
                <a:lnSpc>
                  <a:spcPts val="3078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3411792" y="6573012"/>
            <a:ext cx="3847508" cy="963138"/>
            <a:chOff x="0" y="0"/>
            <a:chExt cx="1593470" cy="39889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593470" cy="398890"/>
            </a:xfrm>
            <a:custGeom>
              <a:avLst/>
              <a:gdLst/>
              <a:ahLst/>
              <a:cxnLst/>
              <a:rect l="l" t="t" r="r" b="b"/>
              <a:pathLst>
                <a:path w="1593470" h="398890">
                  <a:moveTo>
                    <a:pt x="0" y="0"/>
                  </a:moveTo>
                  <a:lnTo>
                    <a:pt x="1593470" y="0"/>
                  </a:lnTo>
                  <a:lnTo>
                    <a:pt x="1593470" y="398890"/>
                  </a:lnTo>
                  <a:lnTo>
                    <a:pt x="0" y="3988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72EFAC"/>
              </a:solidFill>
              <a:prstDash val="solid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1593470" cy="436990"/>
            </a:xfrm>
            <a:prstGeom prst="rect">
              <a:avLst/>
            </a:prstGeom>
          </p:spPr>
          <p:txBody>
            <a:bodyPr lIns="45473" tIns="45473" rIns="45473" bIns="45473" rtlCol="0" anchor="ctr"/>
            <a:lstStyle/>
            <a:p>
              <a:pPr algn="ctr">
                <a:lnSpc>
                  <a:spcPts val="3078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3738084" y="2813631"/>
            <a:ext cx="3000157" cy="809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47"/>
              </a:lnSpc>
            </a:pPr>
            <a:r>
              <a:rPr lang="en-US" sz="1999" b="1" spc="27">
                <a:solidFill>
                  <a:srgbClr val="FFFFFF"/>
                </a:solidFill>
                <a:latin typeface="Amicale Bold"/>
                <a:ea typeface="Amicale Bold"/>
                <a:cs typeface="Amicale Bold"/>
                <a:sym typeface="Amicale Bold"/>
              </a:rPr>
              <a:t>Riduzione rischio,</a:t>
            </a:r>
          </a:p>
          <a:p>
            <a:pPr algn="l">
              <a:lnSpc>
                <a:spcPts val="3147"/>
              </a:lnSpc>
            </a:pPr>
            <a:r>
              <a:rPr lang="en-US" sz="1999" b="1" spc="27">
                <a:solidFill>
                  <a:srgbClr val="FFFFFF"/>
                </a:solidFill>
                <a:latin typeface="Amicale Bold"/>
                <a:ea typeface="Amicale Bold"/>
                <a:cs typeface="Amicale Bold"/>
                <a:sym typeface="Amicale Bold"/>
              </a:rPr>
              <a:t>prevenzione e risposta.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3738084" y="3773046"/>
            <a:ext cx="3000157" cy="809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47"/>
              </a:lnSpc>
            </a:pPr>
            <a:r>
              <a:rPr lang="en-US" sz="1999" b="1" spc="27">
                <a:solidFill>
                  <a:srgbClr val="FFFFFF"/>
                </a:solidFill>
                <a:latin typeface="Amicale Bold"/>
                <a:ea typeface="Amicale Bold"/>
                <a:cs typeface="Amicale Bold"/>
                <a:sym typeface="Amicale Bold"/>
              </a:rPr>
              <a:t>Decisioni informate, </a:t>
            </a:r>
          </a:p>
          <a:p>
            <a:pPr algn="l">
              <a:lnSpc>
                <a:spcPts val="3147"/>
              </a:lnSpc>
            </a:pPr>
            <a:r>
              <a:rPr lang="en-US" sz="1999" b="1" spc="27">
                <a:solidFill>
                  <a:srgbClr val="FFFFFF"/>
                </a:solidFill>
                <a:latin typeface="Amicale Bold"/>
                <a:ea typeface="Amicale Bold"/>
                <a:cs typeface="Amicale Bold"/>
                <a:sym typeface="Amicale Bold"/>
              </a:rPr>
              <a:t>dati accurati.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738084" y="4738221"/>
            <a:ext cx="3000157" cy="809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47"/>
              </a:lnSpc>
            </a:pPr>
            <a:r>
              <a:rPr lang="en-US" sz="1999" b="1" spc="27">
                <a:solidFill>
                  <a:srgbClr val="FFFFFF"/>
                </a:solidFill>
                <a:latin typeface="Amicale Bold"/>
                <a:ea typeface="Amicale Bold"/>
                <a:cs typeface="Amicale Bold"/>
                <a:sym typeface="Amicale Bold"/>
              </a:rPr>
              <a:t>Efficienza operativa, </a:t>
            </a:r>
          </a:p>
          <a:p>
            <a:pPr algn="l">
              <a:lnSpc>
                <a:spcPts val="3147"/>
              </a:lnSpc>
            </a:pPr>
            <a:r>
              <a:rPr lang="en-US" sz="1999" b="1" spc="27">
                <a:solidFill>
                  <a:srgbClr val="FFFFFF"/>
                </a:solidFill>
                <a:latin typeface="Amicale Bold"/>
                <a:ea typeface="Amicale Bold"/>
                <a:cs typeface="Amicale Bold"/>
                <a:sym typeface="Amicale Bold"/>
              </a:rPr>
              <a:t>ottimizzazione risorse.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13411792" y="5611911"/>
            <a:ext cx="3847508" cy="963138"/>
            <a:chOff x="0" y="0"/>
            <a:chExt cx="1593470" cy="39889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593470" cy="398890"/>
            </a:xfrm>
            <a:custGeom>
              <a:avLst/>
              <a:gdLst/>
              <a:ahLst/>
              <a:cxnLst/>
              <a:rect l="l" t="t" r="r" b="b"/>
              <a:pathLst>
                <a:path w="1593470" h="398890">
                  <a:moveTo>
                    <a:pt x="0" y="0"/>
                  </a:moveTo>
                  <a:lnTo>
                    <a:pt x="1593470" y="0"/>
                  </a:lnTo>
                  <a:lnTo>
                    <a:pt x="1593470" y="398890"/>
                  </a:lnTo>
                  <a:lnTo>
                    <a:pt x="0" y="3988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72EFAC"/>
              </a:solidFill>
              <a:prstDash val="solid"/>
              <a:miter/>
            </a:ln>
          </p:spPr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1593470" cy="436990"/>
            </a:xfrm>
            <a:prstGeom prst="rect">
              <a:avLst/>
            </a:prstGeom>
          </p:spPr>
          <p:txBody>
            <a:bodyPr lIns="45473" tIns="45473" rIns="45473" bIns="45473" rtlCol="0" anchor="ctr"/>
            <a:lstStyle/>
            <a:p>
              <a:pPr algn="ctr">
                <a:lnSpc>
                  <a:spcPts val="3078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3411792" y="4648773"/>
            <a:ext cx="3847508" cy="963138"/>
            <a:chOff x="0" y="0"/>
            <a:chExt cx="1593470" cy="39889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593470" cy="398890"/>
            </a:xfrm>
            <a:custGeom>
              <a:avLst/>
              <a:gdLst/>
              <a:ahLst/>
              <a:cxnLst/>
              <a:rect l="l" t="t" r="r" b="b"/>
              <a:pathLst>
                <a:path w="1593470" h="398890">
                  <a:moveTo>
                    <a:pt x="0" y="0"/>
                  </a:moveTo>
                  <a:lnTo>
                    <a:pt x="1593470" y="0"/>
                  </a:lnTo>
                  <a:lnTo>
                    <a:pt x="1593470" y="398890"/>
                  </a:lnTo>
                  <a:lnTo>
                    <a:pt x="0" y="3988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72EFAC"/>
              </a:solidFill>
              <a:prstDash val="solid"/>
              <a:miter/>
            </a:ln>
          </p:spPr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1593470" cy="436990"/>
            </a:xfrm>
            <a:prstGeom prst="rect">
              <a:avLst/>
            </a:prstGeom>
          </p:spPr>
          <p:txBody>
            <a:bodyPr lIns="45473" tIns="45473" rIns="45473" bIns="45473" rtlCol="0" anchor="ctr"/>
            <a:lstStyle/>
            <a:p>
              <a:pPr algn="ctr">
                <a:lnSpc>
                  <a:spcPts val="3078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3411792" y="3689358"/>
            <a:ext cx="3847508" cy="963138"/>
            <a:chOff x="0" y="0"/>
            <a:chExt cx="1593470" cy="39889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593470" cy="398890"/>
            </a:xfrm>
            <a:custGeom>
              <a:avLst/>
              <a:gdLst/>
              <a:ahLst/>
              <a:cxnLst/>
              <a:rect l="l" t="t" r="r" b="b"/>
              <a:pathLst>
                <a:path w="1593470" h="398890">
                  <a:moveTo>
                    <a:pt x="0" y="0"/>
                  </a:moveTo>
                  <a:lnTo>
                    <a:pt x="1593470" y="0"/>
                  </a:lnTo>
                  <a:lnTo>
                    <a:pt x="1593470" y="398890"/>
                  </a:lnTo>
                  <a:lnTo>
                    <a:pt x="0" y="3988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72EFAC"/>
              </a:solidFill>
              <a:prstDash val="solid"/>
              <a:miter/>
            </a:ln>
          </p:spPr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1593470" cy="436990"/>
            </a:xfrm>
            <a:prstGeom prst="rect">
              <a:avLst/>
            </a:prstGeom>
          </p:spPr>
          <p:txBody>
            <a:bodyPr lIns="45473" tIns="45473" rIns="45473" bIns="45473" rtlCol="0" anchor="ctr"/>
            <a:lstStyle/>
            <a:p>
              <a:pPr algn="ctr">
                <a:lnSpc>
                  <a:spcPts val="3078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3411792" y="2726220"/>
            <a:ext cx="3847508" cy="963138"/>
            <a:chOff x="0" y="0"/>
            <a:chExt cx="1593470" cy="39889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593470" cy="398890"/>
            </a:xfrm>
            <a:custGeom>
              <a:avLst/>
              <a:gdLst/>
              <a:ahLst/>
              <a:cxnLst/>
              <a:rect l="l" t="t" r="r" b="b"/>
              <a:pathLst>
                <a:path w="1593470" h="398890">
                  <a:moveTo>
                    <a:pt x="0" y="0"/>
                  </a:moveTo>
                  <a:lnTo>
                    <a:pt x="1593470" y="0"/>
                  </a:lnTo>
                  <a:lnTo>
                    <a:pt x="1593470" y="398890"/>
                  </a:lnTo>
                  <a:lnTo>
                    <a:pt x="0" y="3988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72EFAC"/>
              </a:solidFill>
              <a:prstDash val="solid"/>
              <a:miter/>
            </a:ln>
          </p:spPr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1593470" cy="436990"/>
            </a:xfrm>
            <a:prstGeom prst="rect">
              <a:avLst/>
            </a:prstGeom>
          </p:spPr>
          <p:txBody>
            <a:bodyPr lIns="45473" tIns="45473" rIns="45473" bIns="45473" rtlCol="0" anchor="ctr"/>
            <a:lstStyle/>
            <a:p>
              <a:pPr algn="ctr">
                <a:lnSpc>
                  <a:spcPts val="3078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9151939" y="7529490"/>
            <a:ext cx="4287013" cy="963138"/>
            <a:chOff x="0" y="0"/>
            <a:chExt cx="1775493" cy="39889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775493" cy="398890"/>
            </a:xfrm>
            <a:custGeom>
              <a:avLst/>
              <a:gdLst/>
              <a:ahLst/>
              <a:cxnLst/>
              <a:rect l="l" t="t" r="r" b="b"/>
              <a:pathLst>
                <a:path w="1775493" h="398890">
                  <a:moveTo>
                    <a:pt x="0" y="0"/>
                  </a:moveTo>
                  <a:lnTo>
                    <a:pt x="1775493" y="0"/>
                  </a:lnTo>
                  <a:lnTo>
                    <a:pt x="1775493" y="398890"/>
                  </a:lnTo>
                  <a:lnTo>
                    <a:pt x="0" y="3988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gradFill>
                <a:gsLst>
                  <a:gs pos="0">
                    <a:srgbClr val="000138">
                      <a:alpha val="100000"/>
                    </a:srgbClr>
                  </a:gs>
                  <a:gs pos="100000">
                    <a:srgbClr val="33CD91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</p:sp>
        <p:sp>
          <p:nvSpPr>
            <p:cNvPr id="38" name="TextBox 38"/>
            <p:cNvSpPr txBox="1"/>
            <p:nvPr/>
          </p:nvSpPr>
          <p:spPr>
            <a:xfrm>
              <a:off x="0" y="-38100"/>
              <a:ext cx="1775493" cy="436990"/>
            </a:xfrm>
            <a:prstGeom prst="rect">
              <a:avLst/>
            </a:prstGeom>
          </p:spPr>
          <p:txBody>
            <a:bodyPr lIns="45473" tIns="45473" rIns="45473" bIns="45473" rtlCol="0" anchor="ctr"/>
            <a:lstStyle/>
            <a:p>
              <a:pPr algn="ctr">
                <a:lnSpc>
                  <a:spcPts val="3078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3411792" y="7529490"/>
            <a:ext cx="3847508" cy="963138"/>
            <a:chOff x="0" y="0"/>
            <a:chExt cx="1593470" cy="39889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1593470" cy="398890"/>
            </a:xfrm>
            <a:custGeom>
              <a:avLst/>
              <a:gdLst/>
              <a:ahLst/>
              <a:cxnLst/>
              <a:rect l="l" t="t" r="r" b="b"/>
              <a:pathLst>
                <a:path w="1593470" h="398890">
                  <a:moveTo>
                    <a:pt x="0" y="0"/>
                  </a:moveTo>
                  <a:lnTo>
                    <a:pt x="1593470" y="0"/>
                  </a:lnTo>
                  <a:lnTo>
                    <a:pt x="1593470" y="398890"/>
                  </a:lnTo>
                  <a:lnTo>
                    <a:pt x="0" y="3988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72EFAC"/>
              </a:solidFill>
              <a:prstDash val="solid"/>
              <a:miter/>
            </a:ln>
          </p:spPr>
        </p:sp>
        <p:sp>
          <p:nvSpPr>
            <p:cNvPr id="41" name="TextBox 41"/>
            <p:cNvSpPr txBox="1"/>
            <p:nvPr/>
          </p:nvSpPr>
          <p:spPr>
            <a:xfrm>
              <a:off x="0" y="-38100"/>
              <a:ext cx="1593470" cy="436990"/>
            </a:xfrm>
            <a:prstGeom prst="rect">
              <a:avLst/>
            </a:prstGeom>
          </p:spPr>
          <p:txBody>
            <a:bodyPr lIns="45473" tIns="45473" rIns="45473" bIns="45473" rtlCol="0" anchor="ctr"/>
            <a:lstStyle/>
            <a:p>
              <a:pPr algn="ctr">
                <a:lnSpc>
                  <a:spcPts val="3078"/>
                </a:lnSpc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9151939" y="8438343"/>
            <a:ext cx="4287013" cy="963138"/>
            <a:chOff x="0" y="0"/>
            <a:chExt cx="1775493" cy="39889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1775493" cy="398890"/>
            </a:xfrm>
            <a:custGeom>
              <a:avLst/>
              <a:gdLst/>
              <a:ahLst/>
              <a:cxnLst/>
              <a:rect l="l" t="t" r="r" b="b"/>
              <a:pathLst>
                <a:path w="1775493" h="398890">
                  <a:moveTo>
                    <a:pt x="0" y="0"/>
                  </a:moveTo>
                  <a:lnTo>
                    <a:pt x="1775493" y="0"/>
                  </a:lnTo>
                  <a:lnTo>
                    <a:pt x="1775493" y="398890"/>
                  </a:lnTo>
                  <a:lnTo>
                    <a:pt x="0" y="3988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gradFill>
                <a:gsLst>
                  <a:gs pos="0">
                    <a:srgbClr val="000138">
                      <a:alpha val="100000"/>
                    </a:srgbClr>
                  </a:gs>
                  <a:gs pos="100000">
                    <a:srgbClr val="33CD91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</p:sp>
        <p:sp>
          <p:nvSpPr>
            <p:cNvPr id="44" name="TextBox 44"/>
            <p:cNvSpPr txBox="1"/>
            <p:nvPr/>
          </p:nvSpPr>
          <p:spPr>
            <a:xfrm>
              <a:off x="0" y="-38100"/>
              <a:ext cx="1775493" cy="436990"/>
            </a:xfrm>
            <a:prstGeom prst="rect">
              <a:avLst/>
            </a:prstGeom>
          </p:spPr>
          <p:txBody>
            <a:bodyPr lIns="45473" tIns="45473" rIns="45473" bIns="45473" rtlCol="0" anchor="ctr"/>
            <a:lstStyle/>
            <a:p>
              <a:pPr algn="ctr">
                <a:lnSpc>
                  <a:spcPts val="3078"/>
                </a:lnSpc>
              </a:pPr>
              <a:endParaRPr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13411792" y="8438343"/>
            <a:ext cx="3847508" cy="963138"/>
            <a:chOff x="0" y="0"/>
            <a:chExt cx="1593470" cy="39889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1593470" cy="398890"/>
            </a:xfrm>
            <a:custGeom>
              <a:avLst/>
              <a:gdLst/>
              <a:ahLst/>
              <a:cxnLst/>
              <a:rect l="l" t="t" r="r" b="b"/>
              <a:pathLst>
                <a:path w="1593470" h="398890">
                  <a:moveTo>
                    <a:pt x="0" y="0"/>
                  </a:moveTo>
                  <a:lnTo>
                    <a:pt x="1593470" y="0"/>
                  </a:lnTo>
                  <a:lnTo>
                    <a:pt x="1593470" y="398890"/>
                  </a:lnTo>
                  <a:lnTo>
                    <a:pt x="0" y="3988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72EFAC"/>
              </a:solidFill>
              <a:prstDash val="solid"/>
              <a:miter/>
            </a:ln>
          </p:spPr>
        </p:sp>
        <p:sp>
          <p:nvSpPr>
            <p:cNvPr id="47" name="TextBox 47"/>
            <p:cNvSpPr txBox="1"/>
            <p:nvPr/>
          </p:nvSpPr>
          <p:spPr>
            <a:xfrm>
              <a:off x="0" y="-38100"/>
              <a:ext cx="1593470" cy="436990"/>
            </a:xfrm>
            <a:prstGeom prst="rect">
              <a:avLst/>
            </a:prstGeom>
          </p:spPr>
          <p:txBody>
            <a:bodyPr lIns="45473" tIns="45473" rIns="45473" bIns="45473" rtlCol="0" anchor="ctr"/>
            <a:lstStyle/>
            <a:p>
              <a:pPr algn="ctr">
                <a:lnSpc>
                  <a:spcPts val="3078"/>
                </a:lnSpc>
              </a:pPr>
              <a:endParaRPr/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-6489192" y="-4741966"/>
            <a:ext cx="10296822" cy="10413980"/>
            <a:chOff x="0" y="0"/>
            <a:chExt cx="13729096" cy="13885306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13729096" cy="13885306"/>
            </a:xfrm>
            <a:custGeom>
              <a:avLst/>
              <a:gdLst/>
              <a:ahLst/>
              <a:cxnLst/>
              <a:rect l="l" t="t" r="r" b="b"/>
              <a:pathLst>
                <a:path w="13729096" h="13885306">
                  <a:moveTo>
                    <a:pt x="0" y="0"/>
                  </a:moveTo>
                  <a:lnTo>
                    <a:pt x="13729096" y="0"/>
                  </a:lnTo>
                  <a:lnTo>
                    <a:pt x="13729096" y="13885306"/>
                  </a:lnTo>
                  <a:lnTo>
                    <a:pt x="0" y="138853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8000"/>
              </a:blip>
              <a:stretch>
                <a:fillRect/>
              </a:stretch>
            </a:blipFill>
          </p:spPr>
        </p:sp>
        <p:sp>
          <p:nvSpPr>
            <p:cNvPr id="50" name="Freeform 50"/>
            <p:cNvSpPr/>
            <p:nvPr/>
          </p:nvSpPr>
          <p:spPr>
            <a:xfrm flipH="1" flipV="1">
              <a:off x="7202598" y="5947252"/>
              <a:ext cx="5534830" cy="5486400"/>
            </a:xfrm>
            <a:custGeom>
              <a:avLst/>
              <a:gdLst/>
              <a:ahLst/>
              <a:cxnLst/>
              <a:rect l="l" t="t" r="r" b="b"/>
              <a:pathLst>
                <a:path w="5534830" h="5486400">
                  <a:moveTo>
                    <a:pt x="5534830" y="5486400"/>
                  </a:moveTo>
                  <a:lnTo>
                    <a:pt x="0" y="5486400"/>
                  </a:lnTo>
                  <a:lnTo>
                    <a:pt x="0" y="0"/>
                  </a:lnTo>
                  <a:lnTo>
                    <a:pt x="5534830" y="0"/>
                  </a:lnTo>
                  <a:lnTo>
                    <a:pt x="5534830" y="548640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1" name="TextBox 51"/>
          <p:cNvSpPr txBox="1"/>
          <p:nvPr/>
        </p:nvSpPr>
        <p:spPr>
          <a:xfrm>
            <a:off x="13738084" y="6662461"/>
            <a:ext cx="3000157" cy="809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47"/>
              </a:lnSpc>
            </a:pPr>
            <a:r>
              <a:rPr lang="en-US" sz="1999" b="1" spc="27">
                <a:solidFill>
                  <a:srgbClr val="FFFFFF"/>
                </a:solidFill>
                <a:latin typeface="Amicale Bold"/>
                <a:ea typeface="Amicale Bold"/>
                <a:cs typeface="Amicale Bold"/>
                <a:sym typeface="Amicale Bold"/>
              </a:rPr>
              <a:t>Intelligenza artificiale, </a:t>
            </a:r>
          </a:p>
          <a:p>
            <a:pPr algn="l">
              <a:lnSpc>
                <a:spcPts val="3147"/>
              </a:lnSpc>
            </a:pPr>
            <a:r>
              <a:rPr lang="en-US" sz="1999" b="1" spc="27">
                <a:solidFill>
                  <a:srgbClr val="FFFFFF"/>
                </a:solidFill>
                <a:latin typeface="Amicale Bold"/>
                <a:ea typeface="Amicale Bold"/>
                <a:cs typeface="Amicale Bold"/>
                <a:sym typeface="Amicale Bold"/>
              </a:rPr>
              <a:t>gestione vulnerabilità.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3738084" y="7618938"/>
            <a:ext cx="3000157" cy="809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47"/>
              </a:lnSpc>
            </a:pPr>
            <a:r>
              <a:rPr lang="en-US" sz="1999" b="1" spc="27">
                <a:solidFill>
                  <a:srgbClr val="FFFFFF"/>
                </a:solidFill>
                <a:latin typeface="Amicale Bold"/>
                <a:ea typeface="Amicale Bold"/>
                <a:cs typeface="Amicale Bold"/>
                <a:sym typeface="Amicale Bold"/>
              </a:rPr>
              <a:t>Identificazione pattern complessi, anomalie.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13738084" y="8527791"/>
            <a:ext cx="3000157" cy="809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47"/>
              </a:lnSpc>
            </a:pPr>
            <a:r>
              <a:rPr lang="en-US" sz="1999" b="1" spc="27">
                <a:solidFill>
                  <a:srgbClr val="FFFFFF"/>
                </a:solidFill>
                <a:latin typeface="Amicale Bold"/>
                <a:ea typeface="Amicale Bold"/>
                <a:cs typeface="Amicale Bold"/>
                <a:sym typeface="Amicale Bold"/>
              </a:rPr>
              <a:t>Previsione attacchi, tracciabilità.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9144000" y="981075"/>
            <a:ext cx="8115300" cy="1527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015"/>
              </a:lnSpc>
            </a:pPr>
            <a:r>
              <a:rPr lang="en-US" sz="4971" b="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Come Oversight risponde</a:t>
            </a:r>
          </a:p>
          <a:p>
            <a:pPr algn="r">
              <a:lnSpc>
                <a:spcPts val="6015"/>
              </a:lnSpc>
            </a:pPr>
            <a:r>
              <a:rPr lang="en-US" sz="4971" b="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a queste sfide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9974096" y="2861298"/>
            <a:ext cx="3127115" cy="662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67"/>
              </a:lnSpc>
            </a:pPr>
            <a:r>
              <a:rPr lang="en-US" sz="2069" b="1" spc="2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SORVEGLIANZA </a:t>
            </a:r>
          </a:p>
          <a:p>
            <a:pPr algn="l">
              <a:lnSpc>
                <a:spcPts val="2667"/>
              </a:lnSpc>
            </a:pPr>
            <a:r>
              <a:rPr lang="en-US" sz="2069" b="1" spc="2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24/7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9974096" y="3820511"/>
            <a:ext cx="3127115" cy="662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67"/>
              </a:lnSpc>
            </a:pPr>
            <a:r>
              <a:rPr lang="en-US" sz="2069" b="1" spc="2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ANALISI COMPORTAMENTALE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9974096" y="4789611"/>
            <a:ext cx="3127115" cy="662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67"/>
              </a:lnSpc>
            </a:pPr>
            <a:r>
              <a:rPr lang="en-US" sz="2069" b="1" spc="2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PIATTAFORMA </a:t>
            </a:r>
          </a:p>
          <a:p>
            <a:pPr algn="l">
              <a:lnSpc>
                <a:spcPts val="2667"/>
              </a:lnSpc>
            </a:pPr>
            <a:r>
              <a:rPr lang="en-US" sz="2069" b="1" spc="2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Unificata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9974096" y="5752749"/>
            <a:ext cx="3127115" cy="662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67"/>
              </a:lnSpc>
            </a:pPr>
            <a:r>
              <a:rPr lang="en-US" sz="2069" b="1" spc="2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CORRELAZIONE</a:t>
            </a:r>
          </a:p>
          <a:p>
            <a:pPr algn="l">
              <a:lnSpc>
                <a:spcPts val="2667"/>
              </a:lnSpc>
            </a:pPr>
            <a:r>
              <a:rPr lang="en-US" sz="2069" b="1" spc="2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degli Eventi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9974096" y="6706362"/>
            <a:ext cx="3127115" cy="662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67"/>
              </a:lnSpc>
            </a:pPr>
            <a:r>
              <a:rPr lang="en-US" sz="2069" b="1" spc="2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SOLUZIONE </a:t>
            </a:r>
          </a:p>
          <a:p>
            <a:pPr algn="l">
              <a:lnSpc>
                <a:spcPts val="2667"/>
              </a:lnSpc>
            </a:pPr>
            <a:r>
              <a:rPr lang="en-US" sz="2069" b="1" spc="2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AGENTLESS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9974096" y="7662840"/>
            <a:ext cx="3127115" cy="662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67"/>
              </a:lnSpc>
            </a:pPr>
            <a:r>
              <a:rPr lang="en-US" sz="2069" b="1" spc="2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RIDUZIONE DELL'ERRORE UMANO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9974096" y="8571693"/>
            <a:ext cx="3127115" cy="662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67"/>
              </a:lnSpc>
            </a:pPr>
            <a:r>
              <a:rPr lang="en-US" sz="2069" b="1" spc="2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ANALISI PRE - POST MORTEM </a:t>
            </a:r>
          </a:p>
        </p:txBody>
      </p:sp>
      <p:grpSp>
        <p:nvGrpSpPr>
          <p:cNvPr id="62" name="Group 62"/>
          <p:cNvGrpSpPr>
            <a:grpSpLocks noChangeAspect="1"/>
          </p:cNvGrpSpPr>
          <p:nvPr/>
        </p:nvGrpSpPr>
        <p:grpSpPr>
          <a:xfrm>
            <a:off x="572522" y="2880348"/>
            <a:ext cx="8928262" cy="5121143"/>
            <a:chOff x="0" y="0"/>
            <a:chExt cx="7981950" cy="4578350"/>
          </a:xfrm>
        </p:grpSpPr>
        <p:sp>
          <p:nvSpPr>
            <p:cNvPr id="63" name="Freeform 63"/>
            <p:cNvSpPr/>
            <p:nvPr/>
          </p:nvSpPr>
          <p:spPr>
            <a:xfrm>
              <a:off x="765810" y="21590"/>
              <a:ext cx="6451600" cy="4326890"/>
            </a:xfrm>
            <a:custGeom>
              <a:avLst/>
              <a:gdLst/>
              <a:ahLst/>
              <a:cxnLst/>
              <a:rect l="l" t="t" r="r" b="b"/>
              <a:pathLst>
                <a:path w="6451600" h="4326890">
                  <a:moveTo>
                    <a:pt x="6224270" y="0"/>
                  </a:moveTo>
                  <a:lnTo>
                    <a:pt x="226060" y="0"/>
                  </a:lnTo>
                  <a:cubicBezTo>
                    <a:pt x="101600" y="0"/>
                    <a:pt x="0" y="101600"/>
                    <a:pt x="0" y="226060"/>
                  </a:cubicBezTo>
                  <a:lnTo>
                    <a:pt x="0" y="4326890"/>
                  </a:lnTo>
                  <a:lnTo>
                    <a:pt x="6451601" y="4326890"/>
                  </a:lnTo>
                  <a:lnTo>
                    <a:pt x="6451601" y="226060"/>
                  </a:lnTo>
                  <a:cubicBezTo>
                    <a:pt x="6450331" y="101600"/>
                    <a:pt x="6348731" y="0"/>
                    <a:pt x="6224270" y="0"/>
                  </a:cubicBezTo>
                  <a:close/>
                  <a:moveTo>
                    <a:pt x="6252210" y="4043680"/>
                  </a:moveTo>
                  <a:lnTo>
                    <a:pt x="196851" y="4043680"/>
                  </a:lnTo>
                  <a:lnTo>
                    <a:pt x="196851" y="255270"/>
                  </a:lnTo>
                  <a:lnTo>
                    <a:pt x="6252210" y="255270"/>
                  </a:lnTo>
                  <a:lnTo>
                    <a:pt x="6252210" y="404368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64" name="Freeform 64"/>
            <p:cNvSpPr/>
            <p:nvPr/>
          </p:nvSpPr>
          <p:spPr>
            <a:xfrm>
              <a:off x="0" y="0"/>
              <a:ext cx="7981950" cy="4542790"/>
            </a:xfrm>
            <a:custGeom>
              <a:avLst/>
              <a:gdLst/>
              <a:ahLst/>
              <a:cxnLst/>
              <a:rect l="l" t="t" r="r" b="b"/>
              <a:pathLst>
                <a:path w="7981950" h="4542790">
                  <a:moveTo>
                    <a:pt x="7239000" y="4348480"/>
                  </a:moveTo>
                  <a:lnTo>
                    <a:pt x="7239000" y="243840"/>
                  </a:lnTo>
                  <a:cubicBezTo>
                    <a:pt x="7239000" y="109220"/>
                    <a:pt x="7129780" y="0"/>
                    <a:pt x="6995160" y="0"/>
                  </a:cubicBezTo>
                  <a:lnTo>
                    <a:pt x="985520" y="0"/>
                  </a:lnTo>
                  <a:cubicBezTo>
                    <a:pt x="852170" y="0"/>
                    <a:pt x="742950" y="109220"/>
                    <a:pt x="742950" y="243840"/>
                  </a:cubicBezTo>
                  <a:lnTo>
                    <a:pt x="742950" y="4349750"/>
                  </a:lnTo>
                  <a:lnTo>
                    <a:pt x="0" y="4349750"/>
                  </a:lnTo>
                  <a:lnTo>
                    <a:pt x="0" y="4447540"/>
                  </a:lnTo>
                  <a:cubicBezTo>
                    <a:pt x="0" y="4500880"/>
                    <a:pt x="43180" y="4542790"/>
                    <a:pt x="95250" y="4542790"/>
                  </a:cubicBezTo>
                  <a:lnTo>
                    <a:pt x="7886700" y="4542790"/>
                  </a:lnTo>
                  <a:cubicBezTo>
                    <a:pt x="7940040" y="4542790"/>
                    <a:pt x="7981950" y="4499610"/>
                    <a:pt x="7981950" y="4447540"/>
                  </a:cubicBezTo>
                  <a:lnTo>
                    <a:pt x="7981950" y="4349750"/>
                  </a:lnTo>
                  <a:lnTo>
                    <a:pt x="7239000" y="4349750"/>
                  </a:lnTo>
                  <a:close/>
                  <a:moveTo>
                    <a:pt x="4519930" y="4348480"/>
                  </a:moveTo>
                  <a:lnTo>
                    <a:pt x="4519930" y="4349750"/>
                  </a:lnTo>
                  <a:cubicBezTo>
                    <a:pt x="4519930" y="4403090"/>
                    <a:pt x="4476750" y="4445000"/>
                    <a:pt x="4424680" y="4445000"/>
                  </a:cubicBezTo>
                  <a:lnTo>
                    <a:pt x="3557270" y="4445000"/>
                  </a:lnTo>
                  <a:cubicBezTo>
                    <a:pt x="3503930" y="4445000"/>
                    <a:pt x="3462020" y="4401820"/>
                    <a:pt x="3462020" y="4349750"/>
                  </a:cubicBezTo>
                  <a:lnTo>
                    <a:pt x="3462020" y="4348480"/>
                  </a:lnTo>
                  <a:lnTo>
                    <a:pt x="765810" y="4348480"/>
                  </a:lnTo>
                  <a:lnTo>
                    <a:pt x="765810" y="247650"/>
                  </a:lnTo>
                  <a:cubicBezTo>
                    <a:pt x="765810" y="123190"/>
                    <a:pt x="867410" y="21590"/>
                    <a:pt x="991870" y="21590"/>
                  </a:cubicBezTo>
                  <a:lnTo>
                    <a:pt x="6990080" y="21590"/>
                  </a:lnTo>
                  <a:cubicBezTo>
                    <a:pt x="7114539" y="21590"/>
                    <a:pt x="7216139" y="123190"/>
                    <a:pt x="7216139" y="247650"/>
                  </a:cubicBezTo>
                  <a:lnTo>
                    <a:pt x="7216139" y="4348480"/>
                  </a:lnTo>
                  <a:lnTo>
                    <a:pt x="4519930" y="4348480"/>
                  </a:lnTo>
                  <a:close/>
                </a:path>
              </a:pathLst>
            </a:custGeom>
            <a:solidFill>
              <a:srgbClr val="969696"/>
            </a:solidFill>
          </p:spPr>
        </p:sp>
        <p:sp>
          <p:nvSpPr>
            <p:cNvPr id="65" name="Freeform 65"/>
            <p:cNvSpPr/>
            <p:nvPr/>
          </p:nvSpPr>
          <p:spPr>
            <a:xfrm>
              <a:off x="3460750" y="4349750"/>
              <a:ext cx="1059180" cy="96520"/>
            </a:xfrm>
            <a:custGeom>
              <a:avLst/>
              <a:gdLst/>
              <a:ahLst/>
              <a:cxnLst/>
              <a:rect l="l" t="t" r="r" b="b"/>
              <a:pathLst>
                <a:path w="1059180" h="96520">
                  <a:moveTo>
                    <a:pt x="96520" y="96520"/>
                  </a:moveTo>
                  <a:lnTo>
                    <a:pt x="963930" y="96520"/>
                  </a:lnTo>
                  <a:cubicBezTo>
                    <a:pt x="1017270" y="96520"/>
                    <a:pt x="1059180" y="53340"/>
                    <a:pt x="1059180" y="1270"/>
                  </a:cubicBezTo>
                  <a:lnTo>
                    <a:pt x="1059180" y="0"/>
                  </a:lnTo>
                  <a:lnTo>
                    <a:pt x="0" y="0"/>
                  </a:lnTo>
                  <a:lnTo>
                    <a:pt x="0" y="1270"/>
                  </a:lnTo>
                  <a:cubicBezTo>
                    <a:pt x="0" y="53340"/>
                    <a:pt x="43180" y="96520"/>
                    <a:pt x="96520" y="96520"/>
                  </a:cubicBezTo>
                  <a:close/>
                </a:path>
              </a:pathLst>
            </a:custGeom>
            <a:solidFill>
              <a:srgbClr val="727171"/>
            </a:solidFill>
          </p:spPr>
        </p:sp>
        <p:sp>
          <p:nvSpPr>
            <p:cNvPr id="66" name="Freeform 66"/>
            <p:cNvSpPr/>
            <p:nvPr/>
          </p:nvSpPr>
          <p:spPr>
            <a:xfrm>
              <a:off x="163830" y="4542790"/>
              <a:ext cx="7654290" cy="35560"/>
            </a:xfrm>
            <a:custGeom>
              <a:avLst/>
              <a:gdLst/>
              <a:ahLst/>
              <a:cxnLst/>
              <a:rect l="l" t="t" r="r" b="b"/>
              <a:pathLst>
                <a:path w="7654290" h="35560">
                  <a:moveTo>
                    <a:pt x="0" y="0"/>
                  </a:moveTo>
                  <a:cubicBezTo>
                    <a:pt x="0" y="20320"/>
                    <a:pt x="16510" y="35560"/>
                    <a:pt x="35560" y="35560"/>
                  </a:cubicBezTo>
                  <a:lnTo>
                    <a:pt x="7618730" y="35560"/>
                  </a:lnTo>
                  <a:cubicBezTo>
                    <a:pt x="7639050" y="35560"/>
                    <a:pt x="7654290" y="19050"/>
                    <a:pt x="76542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27171"/>
            </a:solidFill>
          </p:spPr>
        </p:sp>
        <p:sp>
          <p:nvSpPr>
            <p:cNvPr id="67" name="Freeform 67"/>
            <p:cNvSpPr/>
            <p:nvPr/>
          </p:nvSpPr>
          <p:spPr>
            <a:xfrm>
              <a:off x="962660" y="276860"/>
              <a:ext cx="6055360" cy="3789680"/>
            </a:xfrm>
            <a:custGeom>
              <a:avLst/>
              <a:gdLst/>
              <a:ahLst/>
              <a:cxnLst/>
              <a:rect l="l" t="t" r="r" b="b"/>
              <a:pathLst>
                <a:path w="6055360" h="3789680">
                  <a:moveTo>
                    <a:pt x="0" y="0"/>
                  </a:moveTo>
                  <a:lnTo>
                    <a:pt x="6055360" y="0"/>
                  </a:lnTo>
                  <a:lnTo>
                    <a:pt x="6055360" y="3789680"/>
                  </a:lnTo>
                  <a:lnTo>
                    <a:pt x="0" y="3789680"/>
                  </a:lnTo>
                  <a:close/>
                </a:path>
              </a:pathLst>
            </a:custGeom>
            <a:blipFill>
              <a:blip r:embed="rId5"/>
              <a:stretch>
                <a:fillRect r="-11260"/>
              </a:stretch>
            </a:blipFill>
          </p:spPr>
        </p:sp>
      </p:grpSp>
      <p:sp>
        <p:nvSpPr>
          <p:cNvPr id="68" name="Freeform 68"/>
          <p:cNvSpPr/>
          <p:nvPr/>
        </p:nvSpPr>
        <p:spPr>
          <a:xfrm>
            <a:off x="1028700" y="9258300"/>
            <a:ext cx="2148062" cy="584790"/>
          </a:xfrm>
          <a:custGeom>
            <a:avLst/>
            <a:gdLst/>
            <a:ahLst/>
            <a:cxnLst/>
            <a:rect l="l" t="t" r="r" b="b"/>
            <a:pathLst>
              <a:path w="2148062" h="584790">
                <a:moveTo>
                  <a:pt x="0" y="0"/>
                </a:moveTo>
                <a:lnTo>
                  <a:pt x="2148062" y="0"/>
                </a:lnTo>
                <a:lnTo>
                  <a:pt x="2148062" y="584790"/>
                </a:lnTo>
                <a:lnTo>
                  <a:pt x="0" y="5847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1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006642" y="5143500"/>
            <a:ext cx="9908394" cy="10021132"/>
            <a:chOff x="0" y="0"/>
            <a:chExt cx="13211193" cy="133615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11193" cy="13361510"/>
            </a:xfrm>
            <a:custGeom>
              <a:avLst/>
              <a:gdLst/>
              <a:ahLst/>
              <a:cxnLst/>
              <a:rect l="l" t="t" r="r" b="b"/>
              <a:pathLst>
                <a:path w="13211193" h="13361510">
                  <a:moveTo>
                    <a:pt x="0" y="0"/>
                  </a:moveTo>
                  <a:lnTo>
                    <a:pt x="13211193" y="0"/>
                  </a:lnTo>
                  <a:lnTo>
                    <a:pt x="13211193" y="13361510"/>
                  </a:lnTo>
                  <a:lnTo>
                    <a:pt x="0" y="133615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8000"/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2559219" y="2743200"/>
              <a:ext cx="5534830" cy="5486400"/>
            </a:xfrm>
            <a:custGeom>
              <a:avLst/>
              <a:gdLst/>
              <a:ahLst/>
              <a:cxnLst/>
              <a:rect l="l" t="t" r="r" b="b"/>
              <a:pathLst>
                <a:path w="5534830" h="5486400">
                  <a:moveTo>
                    <a:pt x="0" y="0"/>
                  </a:moveTo>
                  <a:lnTo>
                    <a:pt x="5534830" y="0"/>
                  </a:lnTo>
                  <a:lnTo>
                    <a:pt x="553483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-6489192" y="-4741966"/>
            <a:ext cx="10296822" cy="10413980"/>
            <a:chOff x="0" y="0"/>
            <a:chExt cx="13729096" cy="1388530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729096" cy="13885306"/>
            </a:xfrm>
            <a:custGeom>
              <a:avLst/>
              <a:gdLst/>
              <a:ahLst/>
              <a:cxnLst/>
              <a:rect l="l" t="t" r="r" b="b"/>
              <a:pathLst>
                <a:path w="13729096" h="13885306">
                  <a:moveTo>
                    <a:pt x="0" y="0"/>
                  </a:moveTo>
                  <a:lnTo>
                    <a:pt x="13729096" y="0"/>
                  </a:lnTo>
                  <a:lnTo>
                    <a:pt x="13729096" y="13885306"/>
                  </a:lnTo>
                  <a:lnTo>
                    <a:pt x="0" y="138853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8000"/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flipH="1" flipV="1">
              <a:off x="7202598" y="5947252"/>
              <a:ext cx="5534830" cy="5486400"/>
            </a:xfrm>
            <a:custGeom>
              <a:avLst/>
              <a:gdLst/>
              <a:ahLst/>
              <a:cxnLst/>
              <a:rect l="l" t="t" r="r" b="b"/>
              <a:pathLst>
                <a:path w="5534830" h="5486400">
                  <a:moveTo>
                    <a:pt x="5534830" y="5486400"/>
                  </a:moveTo>
                  <a:lnTo>
                    <a:pt x="0" y="5486400"/>
                  </a:lnTo>
                  <a:lnTo>
                    <a:pt x="0" y="0"/>
                  </a:lnTo>
                  <a:lnTo>
                    <a:pt x="5534830" y="0"/>
                  </a:lnTo>
                  <a:lnTo>
                    <a:pt x="5534830" y="548640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8" name="TextBox 8"/>
          <p:cNvSpPr txBox="1"/>
          <p:nvPr/>
        </p:nvSpPr>
        <p:spPr>
          <a:xfrm>
            <a:off x="1028700" y="910323"/>
            <a:ext cx="10620944" cy="3894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176"/>
              </a:lnSpc>
            </a:pPr>
            <a:r>
              <a:rPr lang="en-US" sz="9600" b="1" spc="-19">
                <a:solidFill>
                  <a:srgbClr val="FFFFFF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Scenario e sfide della cybersecurity</a:t>
            </a:r>
          </a:p>
        </p:txBody>
      </p:sp>
      <p:sp>
        <p:nvSpPr>
          <p:cNvPr id="9" name="Freeform 9"/>
          <p:cNvSpPr/>
          <p:nvPr/>
        </p:nvSpPr>
        <p:spPr>
          <a:xfrm>
            <a:off x="1028700" y="9258300"/>
            <a:ext cx="2148062" cy="584790"/>
          </a:xfrm>
          <a:custGeom>
            <a:avLst/>
            <a:gdLst/>
            <a:ahLst/>
            <a:cxnLst/>
            <a:rect l="l" t="t" r="r" b="b"/>
            <a:pathLst>
              <a:path w="2148062" h="584790">
                <a:moveTo>
                  <a:pt x="0" y="0"/>
                </a:moveTo>
                <a:lnTo>
                  <a:pt x="2148062" y="0"/>
                </a:lnTo>
                <a:lnTo>
                  <a:pt x="2148062" y="584790"/>
                </a:lnTo>
                <a:lnTo>
                  <a:pt x="0" y="5847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1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489192" y="-4741966"/>
            <a:ext cx="10296822" cy="10413980"/>
            <a:chOff x="0" y="0"/>
            <a:chExt cx="13729096" cy="1388530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29096" cy="13885306"/>
            </a:xfrm>
            <a:custGeom>
              <a:avLst/>
              <a:gdLst/>
              <a:ahLst/>
              <a:cxnLst/>
              <a:rect l="l" t="t" r="r" b="b"/>
              <a:pathLst>
                <a:path w="13729096" h="13885306">
                  <a:moveTo>
                    <a:pt x="0" y="0"/>
                  </a:moveTo>
                  <a:lnTo>
                    <a:pt x="13729096" y="0"/>
                  </a:lnTo>
                  <a:lnTo>
                    <a:pt x="13729096" y="13885306"/>
                  </a:lnTo>
                  <a:lnTo>
                    <a:pt x="0" y="138853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8000"/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flipH="1" flipV="1">
              <a:off x="7202598" y="5947252"/>
              <a:ext cx="5534830" cy="5486400"/>
            </a:xfrm>
            <a:custGeom>
              <a:avLst/>
              <a:gdLst/>
              <a:ahLst/>
              <a:cxnLst/>
              <a:rect l="l" t="t" r="r" b="b"/>
              <a:pathLst>
                <a:path w="5534830" h="5486400">
                  <a:moveTo>
                    <a:pt x="5534830" y="5486400"/>
                  </a:moveTo>
                  <a:lnTo>
                    <a:pt x="0" y="5486400"/>
                  </a:lnTo>
                  <a:lnTo>
                    <a:pt x="0" y="0"/>
                  </a:lnTo>
                  <a:lnTo>
                    <a:pt x="5534830" y="0"/>
                  </a:lnTo>
                  <a:lnTo>
                    <a:pt x="5534830" y="548640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" name="TextBox 5"/>
          <p:cNvSpPr txBox="1"/>
          <p:nvPr/>
        </p:nvSpPr>
        <p:spPr>
          <a:xfrm>
            <a:off x="2233427" y="1162050"/>
            <a:ext cx="13821147" cy="2609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76"/>
              </a:lnSpc>
            </a:pPr>
            <a:r>
              <a:rPr lang="en-US" sz="9600" b="1" spc="-19">
                <a:solidFill>
                  <a:srgbClr val="72EFAC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Tempo di rilevazione dell’attacco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3006642" y="5143500"/>
            <a:ext cx="9908394" cy="10021132"/>
            <a:chOff x="0" y="0"/>
            <a:chExt cx="13211193" cy="1336151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211193" cy="13361510"/>
            </a:xfrm>
            <a:custGeom>
              <a:avLst/>
              <a:gdLst/>
              <a:ahLst/>
              <a:cxnLst/>
              <a:rect l="l" t="t" r="r" b="b"/>
              <a:pathLst>
                <a:path w="13211193" h="13361510">
                  <a:moveTo>
                    <a:pt x="0" y="0"/>
                  </a:moveTo>
                  <a:lnTo>
                    <a:pt x="13211193" y="0"/>
                  </a:lnTo>
                  <a:lnTo>
                    <a:pt x="13211193" y="13361510"/>
                  </a:lnTo>
                  <a:lnTo>
                    <a:pt x="0" y="133615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8000"/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2559219" y="2743200"/>
              <a:ext cx="5534830" cy="5486400"/>
            </a:xfrm>
            <a:custGeom>
              <a:avLst/>
              <a:gdLst/>
              <a:ahLst/>
              <a:cxnLst/>
              <a:rect l="l" t="t" r="r" b="b"/>
              <a:pathLst>
                <a:path w="5534830" h="5486400">
                  <a:moveTo>
                    <a:pt x="0" y="0"/>
                  </a:moveTo>
                  <a:lnTo>
                    <a:pt x="5534830" y="0"/>
                  </a:lnTo>
                  <a:lnTo>
                    <a:pt x="553483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9" name="AutoShape 9"/>
          <p:cNvSpPr/>
          <p:nvPr/>
        </p:nvSpPr>
        <p:spPr>
          <a:xfrm flipV="1">
            <a:off x="2354801" y="6435341"/>
            <a:ext cx="13578398" cy="20287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0" name="Group 10"/>
          <p:cNvGrpSpPr/>
          <p:nvPr/>
        </p:nvGrpSpPr>
        <p:grpSpPr>
          <a:xfrm>
            <a:off x="2735252" y="6140712"/>
            <a:ext cx="630415" cy="629833"/>
            <a:chOff x="0" y="0"/>
            <a:chExt cx="812800" cy="81204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049"/>
            </a:xfrm>
            <a:custGeom>
              <a:avLst/>
              <a:gdLst/>
              <a:ahLst/>
              <a:cxnLst/>
              <a:rect l="l" t="t" r="r" b="b"/>
              <a:pathLst>
                <a:path w="812800" h="812049">
                  <a:moveTo>
                    <a:pt x="406400" y="0"/>
                  </a:moveTo>
                  <a:cubicBezTo>
                    <a:pt x="181951" y="0"/>
                    <a:pt x="0" y="181783"/>
                    <a:pt x="0" y="406024"/>
                  </a:cubicBezTo>
                  <a:cubicBezTo>
                    <a:pt x="0" y="630266"/>
                    <a:pt x="181951" y="812049"/>
                    <a:pt x="406400" y="812049"/>
                  </a:cubicBezTo>
                  <a:cubicBezTo>
                    <a:pt x="630849" y="812049"/>
                    <a:pt x="812800" y="630266"/>
                    <a:pt x="812800" y="406024"/>
                  </a:cubicBezTo>
                  <a:cubicBezTo>
                    <a:pt x="812800" y="181783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72EFAC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76200" y="47555"/>
              <a:ext cx="660400" cy="688365"/>
            </a:xfrm>
            <a:prstGeom prst="rect">
              <a:avLst/>
            </a:prstGeom>
          </p:spPr>
          <p:txBody>
            <a:bodyPr lIns="54149" tIns="54149" rIns="54149" bIns="54149" rtlCol="0" anchor="ctr"/>
            <a:lstStyle/>
            <a:p>
              <a:pPr algn="ctr">
                <a:lnSpc>
                  <a:spcPts val="2774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2923617" y="6328903"/>
            <a:ext cx="253685" cy="253451"/>
            <a:chOff x="0" y="0"/>
            <a:chExt cx="812800" cy="81204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049"/>
            </a:xfrm>
            <a:custGeom>
              <a:avLst/>
              <a:gdLst/>
              <a:ahLst/>
              <a:cxnLst/>
              <a:rect l="l" t="t" r="r" b="b"/>
              <a:pathLst>
                <a:path w="812800" h="812049">
                  <a:moveTo>
                    <a:pt x="406400" y="0"/>
                  </a:moveTo>
                  <a:cubicBezTo>
                    <a:pt x="181951" y="0"/>
                    <a:pt x="0" y="181783"/>
                    <a:pt x="0" y="406024"/>
                  </a:cubicBezTo>
                  <a:cubicBezTo>
                    <a:pt x="0" y="630266"/>
                    <a:pt x="181951" y="812049"/>
                    <a:pt x="406400" y="812049"/>
                  </a:cubicBezTo>
                  <a:cubicBezTo>
                    <a:pt x="630849" y="812049"/>
                    <a:pt x="812800" y="630266"/>
                    <a:pt x="812800" y="406024"/>
                  </a:cubicBezTo>
                  <a:cubicBezTo>
                    <a:pt x="812800" y="181783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2EFAC"/>
            </a:solidFill>
            <a:ln cap="sq">
              <a:noFill/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76200" y="47555"/>
              <a:ext cx="660400" cy="688365"/>
            </a:xfrm>
            <a:prstGeom prst="rect">
              <a:avLst/>
            </a:prstGeom>
          </p:spPr>
          <p:txBody>
            <a:bodyPr lIns="54149" tIns="54149" rIns="54149" bIns="54149" rtlCol="0" anchor="ctr"/>
            <a:lstStyle/>
            <a:p>
              <a:pPr algn="ctr">
                <a:lnSpc>
                  <a:spcPts val="2774"/>
                </a:lnSpc>
              </a:pPr>
              <a:endParaRPr/>
            </a:p>
          </p:txBody>
        </p:sp>
      </p:grpSp>
      <p:sp>
        <p:nvSpPr>
          <p:cNvPr id="16" name="AutoShape 16"/>
          <p:cNvSpPr/>
          <p:nvPr/>
        </p:nvSpPr>
        <p:spPr>
          <a:xfrm flipH="1" flipV="1">
            <a:off x="3050460" y="5560634"/>
            <a:ext cx="0" cy="606560"/>
          </a:xfrm>
          <a:prstGeom prst="line">
            <a:avLst/>
          </a:prstGeom>
          <a:ln w="28575" cap="flat">
            <a:solidFill>
              <a:srgbClr val="72EFAC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7" name="Group 17"/>
          <p:cNvGrpSpPr/>
          <p:nvPr/>
        </p:nvGrpSpPr>
        <p:grpSpPr>
          <a:xfrm rot="-10800000">
            <a:off x="6214454" y="6165589"/>
            <a:ext cx="630415" cy="629833"/>
            <a:chOff x="0" y="0"/>
            <a:chExt cx="812800" cy="812049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049"/>
            </a:xfrm>
            <a:custGeom>
              <a:avLst/>
              <a:gdLst/>
              <a:ahLst/>
              <a:cxnLst/>
              <a:rect l="l" t="t" r="r" b="b"/>
              <a:pathLst>
                <a:path w="812800" h="812049">
                  <a:moveTo>
                    <a:pt x="406400" y="0"/>
                  </a:moveTo>
                  <a:cubicBezTo>
                    <a:pt x="181951" y="0"/>
                    <a:pt x="0" y="181783"/>
                    <a:pt x="0" y="406024"/>
                  </a:cubicBezTo>
                  <a:cubicBezTo>
                    <a:pt x="0" y="630266"/>
                    <a:pt x="181951" y="812049"/>
                    <a:pt x="406400" y="812049"/>
                  </a:cubicBezTo>
                  <a:cubicBezTo>
                    <a:pt x="630849" y="812049"/>
                    <a:pt x="812800" y="630266"/>
                    <a:pt x="812800" y="406024"/>
                  </a:cubicBezTo>
                  <a:cubicBezTo>
                    <a:pt x="812800" y="181783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F44336"/>
              </a:solidFill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76200" y="47555"/>
              <a:ext cx="660400" cy="688365"/>
            </a:xfrm>
            <a:prstGeom prst="rect">
              <a:avLst/>
            </a:prstGeom>
          </p:spPr>
          <p:txBody>
            <a:bodyPr lIns="54149" tIns="54149" rIns="54149" bIns="54149" rtlCol="0" anchor="ctr"/>
            <a:lstStyle/>
            <a:p>
              <a:pPr algn="ctr">
                <a:lnSpc>
                  <a:spcPts val="2774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 rot="-10800000">
            <a:off x="6402819" y="6353780"/>
            <a:ext cx="253685" cy="253451"/>
            <a:chOff x="0" y="0"/>
            <a:chExt cx="812800" cy="81204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049"/>
            </a:xfrm>
            <a:custGeom>
              <a:avLst/>
              <a:gdLst/>
              <a:ahLst/>
              <a:cxnLst/>
              <a:rect l="l" t="t" r="r" b="b"/>
              <a:pathLst>
                <a:path w="812800" h="812049">
                  <a:moveTo>
                    <a:pt x="406400" y="0"/>
                  </a:moveTo>
                  <a:cubicBezTo>
                    <a:pt x="181951" y="0"/>
                    <a:pt x="0" y="181783"/>
                    <a:pt x="0" y="406024"/>
                  </a:cubicBezTo>
                  <a:cubicBezTo>
                    <a:pt x="0" y="630266"/>
                    <a:pt x="181951" y="812049"/>
                    <a:pt x="406400" y="812049"/>
                  </a:cubicBezTo>
                  <a:cubicBezTo>
                    <a:pt x="630849" y="812049"/>
                    <a:pt x="812800" y="630266"/>
                    <a:pt x="812800" y="406024"/>
                  </a:cubicBezTo>
                  <a:cubicBezTo>
                    <a:pt x="812800" y="181783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4336"/>
            </a:solidFill>
            <a:ln cap="sq">
              <a:noFill/>
              <a:prstDash val="solid"/>
              <a:miter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76200" y="47555"/>
              <a:ext cx="660400" cy="688365"/>
            </a:xfrm>
            <a:prstGeom prst="rect">
              <a:avLst/>
            </a:prstGeom>
          </p:spPr>
          <p:txBody>
            <a:bodyPr lIns="54149" tIns="54149" rIns="54149" bIns="54149" rtlCol="0" anchor="ctr"/>
            <a:lstStyle/>
            <a:p>
              <a:pPr algn="ctr">
                <a:lnSpc>
                  <a:spcPts val="2774"/>
                </a:lnSpc>
              </a:pPr>
              <a:endParaRPr/>
            </a:p>
          </p:txBody>
        </p:sp>
      </p:grpSp>
      <p:sp>
        <p:nvSpPr>
          <p:cNvPr id="23" name="AutoShape 23"/>
          <p:cNvSpPr/>
          <p:nvPr/>
        </p:nvSpPr>
        <p:spPr>
          <a:xfrm>
            <a:off x="6529661" y="6768940"/>
            <a:ext cx="0" cy="606560"/>
          </a:xfrm>
          <a:prstGeom prst="line">
            <a:avLst/>
          </a:prstGeom>
          <a:ln w="28575" cap="flat">
            <a:solidFill>
              <a:srgbClr val="F44336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4" name="Group 24"/>
          <p:cNvGrpSpPr/>
          <p:nvPr/>
        </p:nvGrpSpPr>
        <p:grpSpPr>
          <a:xfrm>
            <a:off x="7320038" y="6140712"/>
            <a:ext cx="630415" cy="629833"/>
            <a:chOff x="0" y="0"/>
            <a:chExt cx="812800" cy="812049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049"/>
            </a:xfrm>
            <a:custGeom>
              <a:avLst/>
              <a:gdLst/>
              <a:ahLst/>
              <a:cxnLst/>
              <a:rect l="l" t="t" r="r" b="b"/>
              <a:pathLst>
                <a:path w="812800" h="812049">
                  <a:moveTo>
                    <a:pt x="406400" y="0"/>
                  </a:moveTo>
                  <a:cubicBezTo>
                    <a:pt x="181951" y="0"/>
                    <a:pt x="0" y="181783"/>
                    <a:pt x="0" y="406024"/>
                  </a:cubicBezTo>
                  <a:cubicBezTo>
                    <a:pt x="0" y="630266"/>
                    <a:pt x="181951" y="812049"/>
                    <a:pt x="406400" y="812049"/>
                  </a:cubicBezTo>
                  <a:cubicBezTo>
                    <a:pt x="630849" y="812049"/>
                    <a:pt x="812800" y="630266"/>
                    <a:pt x="812800" y="406024"/>
                  </a:cubicBezTo>
                  <a:cubicBezTo>
                    <a:pt x="812800" y="181783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72EFAC"/>
              </a:solidFill>
              <a:prstDash val="solid"/>
              <a:miter/>
            </a:ln>
          </p:spPr>
        </p:sp>
        <p:sp>
          <p:nvSpPr>
            <p:cNvPr id="26" name="TextBox 26"/>
            <p:cNvSpPr txBox="1"/>
            <p:nvPr/>
          </p:nvSpPr>
          <p:spPr>
            <a:xfrm>
              <a:off x="76200" y="47555"/>
              <a:ext cx="660400" cy="688365"/>
            </a:xfrm>
            <a:prstGeom prst="rect">
              <a:avLst/>
            </a:prstGeom>
          </p:spPr>
          <p:txBody>
            <a:bodyPr lIns="54149" tIns="54149" rIns="54149" bIns="54149" rtlCol="0" anchor="ctr"/>
            <a:lstStyle/>
            <a:p>
              <a:pPr algn="ctr">
                <a:lnSpc>
                  <a:spcPts val="2774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7508403" y="6328903"/>
            <a:ext cx="253685" cy="253451"/>
            <a:chOff x="0" y="0"/>
            <a:chExt cx="812800" cy="812049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812049"/>
            </a:xfrm>
            <a:custGeom>
              <a:avLst/>
              <a:gdLst/>
              <a:ahLst/>
              <a:cxnLst/>
              <a:rect l="l" t="t" r="r" b="b"/>
              <a:pathLst>
                <a:path w="812800" h="812049">
                  <a:moveTo>
                    <a:pt x="406400" y="0"/>
                  </a:moveTo>
                  <a:cubicBezTo>
                    <a:pt x="181951" y="0"/>
                    <a:pt x="0" y="181783"/>
                    <a:pt x="0" y="406024"/>
                  </a:cubicBezTo>
                  <a:cubicBezTo>
                    <a:pt x="0" y="630266"/>
                    <a:pt x="181951" y="812049"/>
                    <a:pt x="406400" y="812049"/>
                  </a:cubicBezTo>
                  <a:cubicBezTo>
                    <a:pt x="630849" y="812049"/>
                    <a:pt x="812800" y="630266"/>
                    <a:pt x="812800" y="406024"/>
                  </a:cubicBezTo>
                  <a:cubicBezTo>
                    <a:pt x="812800" y="181783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2EFAC"/>
            </a:solidFill>
            <a:ln cap="sq">
              <a:noFill/>
              <a:prstDash val="solid"/>
              <a:miter/>
            </a:ln>
          </p:spPr>
        </p:sp>
        <p:sp>
          <p:nvSpPr>
            <p:cNvPr id="29" name="TextBox 29"/>
            <p:cNvSpPr txBox="1"/>
            <p:nvPr/>
          </p:nvSpPr>
          <p:spPr>
            <a:xfrm>
              <a:off x="76200" y="47555"/>
              <a:ext cx="660400" cy="688365"/>
            </a:xfrm>
            <a:prstGeom prst="rect">
              <a:avLst/>
            </a:prstGeom>
          </p:spPr>
          <p:txBody>
            <a:bodyPr lIns="54149" tIns="54149" rIns="54149" bIns="54149" rtlCol="0" anchor="ctr"/>
            <a:lstStyle/>
            <a:p>
              <a:pPr algn="ctr">
                <a:lnSpc>
                  <a:spcPts val="2774"/>
                </a:lnSpc>
              </a:pPr>
              <a:endParaRPr/>
            </a:p>
          </p:txBody>
        </p:sp>
      </p:grpSp>
      <p:sp>
        <p:nvSpPr>
          <p:cNvPr id="30" name="AutoShape 30"/>
          <p:cNvSpPr/>
          <p:nvPr/>
        </p:nvSpPr>
        <p:spPr>
          <a:xfrm flipH="1" flipV="1">
            <a:off x="7635246" y="5560634"/>
            <a:ext cx="0" cy="606560"/>
          </a:xfrm>
          <a:prstGeom prst="line">
            <a:avLst/>
          </a:prstGeom>
          <a:ln w="28575" cap="flat">
            <a:solidFill>
              <a:srgbClr val="72EFAC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1" name="Group 31"/>
          <p:cNvGrpSpPr/>
          <p:nvPr/>
        </p:nvGrpSpPr>
        <p:grpSpPr>
          <a:xfrm rot="-10800000">
            <a:off x="11899946" y="6165589"/>
            <a:ext cx="630415" cy="629833"/>
            <a:chOff x="0" y="0"/>
            <a:chExt cx="812800" cy="812049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049"/>
            </a:xfrm>
            <a:custGeom>
              <a:avLst/>
              <a:gdLst/>
              <a:ahLst/>
              <a:cxnLst/>
              <a:rect l="l" t="t" r="r" b="b"/>
              <a:pathLst>
                <a:path w="812800" h="812049">
                  <a:moveTo>
                    <a:pt x="406400" y="0"/>
                  </a:moveTo>
                  <a:cubicBezTo>
                    <a:pt x="181951" y="0"/>
                    <a:pt x="0" y="181783"/>
                    <a:pt x="0" y="406024"/>
                  </a:cubicBezTo>
                  <a:cubicBezTo>
                    <a:pt x="0" y="630266"/>
                    <a:pt x="181951" y="812049"/>
                    <a:pt x="406400" y="812049"/>
                  </a:cubicBezTo>
                  <a:cubicBezTo>
                    <a:pt x="630849" y="812049"/>
                    <a:pt x="812800" y="630266"/>
                    <a:pt x="812800" y="406024"/>
                  </a:cubicBezTo>
                  <a:cubicBezTo>
                    <a:pt x="812800" y="181783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FF914D"/>
              </a:solidFill>
              <a:prstDash val="solid"/>
              <a:miter/>
            </a:ln>
          </p:spPr>
        </p:sp>
        <p:sp>
          <p:nvSpPr>
            <p:cNvPr id="33" name="TextBox 33"/>
            <p:cNvSpPr txBox="1"/>
            <p:nvPr/>
          </p:nvSpPr>
          <p:spPr>
            <a:xfrm>
              <a:off x="76200" y="47555"/>
              <a:ext cx="660400" cy="688365"/>
            </a:xfrm>
            <a:prstGeom prst="rect">
              <a:avLst/>
            </a:prstGeom>
          </p:spPr>
          <p:txBody>
            <a:bodyPr lIns="54149" tIns="54149" rIns="54149" bIns="54149" rtlCol="0" anchor="ctr"/>
            <a:lstStyle/>
            <a:p>
              <a:pPr algn="ctr">
                <a:lnSpc>
                  <a:spcPts val="2774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 rot="-10800000">
            <a:off x="12088311" y="6353780"/>
            <a:ext cx="253685" cy="253451"/>
            <a:chOff x="0" y="0"/>
            <a:chExt cx="812800" cy="812049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812049"/>
            </a:xfrm>
            <a:custGeom>
              <a:avLst/>
              <a:gdLst/>
              <a:ahLst/>
              <a:cxnLst/>
              <a:rect l="l" t="t" r="r" b="b"/>
              <a:pathLst>
                <a:path w="812800" h="812049">
                  <a:moveTo>
                    <a:pt x="406400" y="0"/>
                  </a:moveTo>
                  <a:cubicBezTo>
                    <a:pt x="181951" y="0"/>
                    <a:pt x="0" y="181783"/>
                    <a:pt x="0" y="406024"/>
                  </a:cubicBezTo>
                  <a:cubicBezTo>
                    <a:pt x="0" y="630266"/>
                    <a:pt x="181951" y="812049"/>
                    <a:pt x="406400" y="812049"/>
                  </a:cubicBezTo>
                  <a:cubicBezTo>
                    <a:pt x="630849" y="812049"/>
                    <a:pt x="812800" y="630266"/>
                    <a:pt x="812800" y="406024"/>
                  </a:cubicBezTo>
                  <a:cubicBezTo>
                    <a:pt x="812800" y="181783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914D"/>
            </a:solidFill>
            <a:ln cap="sq">
              <a:noFill/>
              <a:prstDash val="solid"/>
              <a:miter/>
            </a:ln>
          </p:spPr>
        </p:sp>
        <p:sp>
          <p:nvSpPr>
            <p:cNvPr id="36" name="TextBox 36"/>
            <p:cNvSpPr txBox="1"/>
            <p:nvPr/>
          </p:nvSpPr>
          <p:spPr>
            <a:xfrm>
              <a:off x="76200" y="47555"/>
              <a:ext cx="660400" cy="688365"/>
            </a:xfrm>
            <a:prstGeom prst="rect">
              <a:avLst/>
            </a:prstGeom>
          </p:spPr>
          <p:txBody>
            <a:bodyPr lIns="54149" tIns="54149" rIns="54149" bIns="54149" rtlCol="0" anchor="ctr"/>
            <a:lstStyle/>
            <a:p>
              <a:pPr algn="ctr">
                <a:lnSpc>
                  <a:spcPts val="2774"/>
                </a:lnSpc>
              </a:pPr>
              <a:endParaRPr/>
            </a:p>
          </p:txBody>
        </p:sp>
      </p:grpSp>
      <p:sp>
        <p:nvSpPr>
          <p:cNvPr id="37" name="AutoShape 37"/>
          <p:cNvSpPr/>
          <p:nvPr/>
        </p:nvSpPr>
        <p:spPr>
          <a:xfrm>
            <a:off x="12215153" y="6768940"/>
            <a:ext cx="0" cy="606560"/>
          </a:xfrm>
          <a:prstGeom prst="line">
            <a:avLst/>
          </a:prstGeom>
          <a:ln w="28575" cap="flat">
            <a:solidFill>
              <a:srgbClr val="FF914D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8" name="Group 38"/>
          <p:cNvGrpSpPr/>
          <p:nvPr/>
        </p:nvGrpSpPr>
        <p:grpSpPr>
          <a:xfrm rot="-10800000">
            <a:off x="14930937" y="6165589"/>
            <a:ext cx="630415" cy="629833"/>
            <a:chOff x="0" y="0"/>
            <a:chExt cx="812800" cy="812049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812049"/>
            </a:xfrm>
            <a:custGeom>
              <a:avLst/>
              <a:gdLst/>
              <a:ahLst/>
              <a:cxnLst/>
              <a:rect l="l" t="t" r="r" b="b"/>
              <a:pathLst>
                <a:path w="812800" h="812049">
                  <a:moveTo>
                    <a:pt x="406400" y="0"/>
                  </a:moveTo>
                  <a:cubicBezTo>
                    <a:pt x="181951" y="0"/>
                    <a:pt x="0" y="181783"/>
                    <a:pt x="0" y="406024"/>
                  </a:cubicBezTo>
                  <a:cubicBezTo>
                    <a:pt x="0" y="630266"/>
                    <a:pt x="181951" y="812049"/>
                    <a:pt x="406400" y="812049"/>
                  </a:cubicBezTo>
                  <a:cubicBezTo>
                    <a:pt x="630849" y="812049"/>
                    <a:pt x="812800" y="630266"/>
                    <a:pt x="812800" y="406024"/>
                  </a:cubicBezTo>
                  <a:cubicBezTo>
                    <a:pt x="812800" y="181783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FF914D"/>
              </a:solidFill>
              <a:prstDash val="solid"/>
              <a:miter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76200" y="47555"/>
              <a:ext cx="660400" cy="688365"/>
            </a:xfrm>
            <a:prstGeom prst="rect">
              <a:avLst/>
            </a:prstGeom>
          </p:spPr>
          <p:txBody>
            <a:bodyPr lIns="54149" tIns="54149" rIns="54149" bIns="54149" rtlCol="0" anchor="ctr"/>
            <a:lstStyle/>
            <a:p>
              <a:pPr algn="ctr">
                <a:lnSpc>
                  <a:spcPts val="2774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 rot="-10800000">
            <a:off x="15119302" y="6353780"/>
            <a:ext cx="253685" cy="253451"/>
            <a:chOff x="0" y="0"/>
            <a:chExt cx="812800" cy="812049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2800" cy="812049"/>
            </a:xfrm>
            <a:custGeom>
              <a:avLst/>
              <a:gdLst/>
              <a:ahLst/>
              <a:cxnLst/>
              <a:rect l="l" t="t" r="r" b="b"/>
              <a:pathLst>
                <a:path w="812800" h="812049">
                  <a:moveTo>
                    <a:pt x="406400" y="0"/>
                  </a:moveTo>
                  <a:cubicBezTo>
                    <a:pt x="181951" y="0"/>
                    <a:pt x="0" y="181783"/>
                    <a:pt x="0" y="406024"/>
                  </a:cubicBezTo>
                  <a:cubicBezTo>
                    <a:pt x="0" y="630266"/>
                    <a:pt x="181951" y="812049"/>
                    <a:pt x="406400" y="812049"/>
                  </a:cubicBezTo>
                  <a:cubicBezTo>
                    <a:pt x="630849" y="812049"/>
                    <a:pt x="812800" y="630266"/>
                    <a:pt x="812800" y="406024"/>
                  </a:cubicBezTo>
                  <a:cubicBezTo>
                    <a:pt x="812800" y="181783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914D"/>
            </a:solidFill>
            <a:ln cap="sq">
              <a:noFill/>
              <a:prstDash val="solid"/>
              <a:miter/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76200" y="47555"/>
              <a:ext cx="660400" cy="688365"/>
            </a:xfrm>
            <a:prstGeom prst="rect">
              <a:avLst/>
            </a:prstGeom>
          </p:spPr>
          <p:txBody>
            <a:bodyPr lIns="54149" tIns="54149" rIns="54149" bIns="54149" rtlCol="0" anchor="ctr"/>
            <a:lstStyle/>
            <a:p>
              <a:pPr algn="ctr">
                <a:lnSpc>
                  <a:spcPts val="2774"/>
                </a:lnSpc>
              </a:pPr>
              <a:endParaRPr/>
            </a:p>
          </p:txBody>
        </p:sp>
      </p:grpSp>
      <p:sp>
        <p:nvSpPr>
          <p:cNvPr id="44" name="AutoShape 44"/>
          <p:cNvSpPr/>
          <p:nvPr/>
        </p:nvSpPr>
        <p:spPr>
          <a:xfrm>
            <a:off x="15246144" y="6768940"/>
            <a:ext cx="0" cy="606560"/>
          </a:xfrm>
          <a:prstGeom prst="line">
            <a:avLst/>
          </a:prstGeom>
          <a:ln w="28575" cap="flat">
            <a:solidFill>
              <a:srgbClr val="FF914D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5" name="Group 45"/>
          <p:cNvGrpSpPr/>
          <p:nvPr/>
        </p:nvGrpSpPr>
        <p:grpSpPr>
          <a:xfrm>
            <a:off x="13415441" y="6140712"/>
            <a:ext cx="630415" cy="629833"/>
            <a:chOff x="0" y="0"/>
            <a:chExt cx="812800" cy="812049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812800" cy="812049"/>
            </a:xfrm>
            <a:custGeom>
              <a:avLst/>
              <a:gdLst/>
              <a:ahLst/>
              <a:cxnLst/>
              <a:rect l="l" t="t" r="r" b="b"/>
              <a:pathLst>
                <a:path w="812800" h="812049">
                  <a:moveTo>
                    <a:pt x="406400" y="0"/>
                  </a:moveTo>
                  <a:cubicBezTo>
                    <a:pt x="181951" y="0"/>
                    <a:pt x="0" y="181783"/>
                    <a:pt x="0" y="406024"/>
                  </a:cubicBezTo>
                  <a:cubicBezTo>
                    <a:pt x="0" y="630266"/>
                    <a:pt x="181951" y="812049"/>
                    <a:pt x="406400" y="812049"/>
                  </a:cubicBezTo>
                  <a:cubicBezTo>
                    <a:pt x="630849" y="812049"/>
                    <a:pt x="812800" y="630266"/>
                    <a:pt x="812800" y="406024"/>
                  </a:cubicBezTo>
                  <a:cubicBezTo>
                    <a:pt x="812800" y="181783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F44336"/>
              </a:solidFill>
              <a:prstDash val="solid"/>
              <a:miter/>
            </a:ln>
          </p:spPr>
        </p:sp>
        <p:sp>
          <p:nvSpPr>
            <p:cNvPr id="47" name="TextBox 47"/>
            <p:cNvSpPr txBox="1"/>
            <p:nvPr/>
          </p:nvSpPr>
          <p:spPr>
            <a:xfrm>
              <a:off x="76200" y="47555"/>
              <a:ext cx="660400" cy="688365"/>
            </a:xfrm>
            <a:prstGeom prst="rect">
              <a:avLst/>
            </a:prstGeom>
          </p:spPr>
          <p:txBody>
            <a:bodyPr lIns="54149" tIns="54149" rIns="54149" bIns="54149" rtlCol="0" anchor="ctr"/>
            <a:lstStyle/>
            <a:p>
              <a:pPr algn="ctr">
                <a:lnSpc>
                  <a:spcPts val="2774"/>
                </a:lnSpc>
              </a:pPr>
              <a:endParaRPr/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13603806" y="6328903"/>
            <a:ext cx="253685" cy="253451"/>
            <a:chOff x="0" y="0"/>
            <a:chExt cx="812800" cy="812049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812800" cy="812049"/>
            </a:xfrm>
            <a:custGeom>
              <a:avLst/>
              <a:gdLst/>
              <a:ahLst/>
              <a:cxnLst/>
              <a:rect l="l" t="t" r="r" b="b"/>
              <a:pathLst>
                <a:path w="812800" h="812049">
                  <a:moveTo>
                    <a:pt x="406400" y="0"/>
                  </a:moveTo>
                  <a:cubicBezTo>
                    <a:pt x="181951" y="0"/>
                    <a:pt x="0" y="181783"/>
                    <a:pt x="0" y="406024"/>
                  </a:cubicBezTo>
                  <a:cubicBezTo>
                    <a:pt x="0" y="630266"/>
                    <a:pt x="181951" y="812049"/>
                    <a:pt x="406400" y="812049"/>
                  </a:cubicBezTo>
                  <a:cubicBezTo>
                    <a:pt x="630849" y="812049"/>
                    <a:pt x="812800" y="630266"/>
                    <a:pt x="812800" y="406024"/>
                  </a:cubicBezTo>
                  <a:cubicBezTo>
                    <a:pt x="812800" y="181783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4336"/>
            </a:solidFill>
            <a:ln cap="sq">
              <a:noFill/>
              <a:prstDash val="solid"/>
              <a:miter/>
            </a:ln>
          </p:spPr>
        </p:sp>
        <p:sp>
          <p:nvSpPr>
            <p:cNvPr id="50" name="TextBox 50"/>
            <p:cNvSpPr txBox="1"/>
            <p:nvPr/>
          </p:nvSpPr>
          <p:spPr>
            <a:xfrm>
              <a:off x="76200" y="47555"/>
              <a:ext cx="660400" cy="688365"/>
            </a:xfrm>
            <a:prstGeom prst="rect">
              <a:avLst/>
            </a:prstGeom>
          </p:spPr>
          <p:txBody>
            <a:bodyPr lIns="54149" tIns="54149" rIns="54149" bIns="54149" rtlCol="0" anchor="ctr"/>
            <a:lstStyle/>
            <a:p>
              <a:pPr algn="ctr">
                <a:lnSpc>
                  <a:spcPts val="2774"/>
                </a:lnSpc>
              </a:pPr>
              <a:endParaRPr/>
            </a:p>
          </p:txBody>
        </p:sp>
      </p:grpSp>
      <p:sp>
        <p:nvSpPr>
          <p:cNvPr id="51" name="AutoShape 51"/>
          <p:cNvSpPr/>
          <p:nvPr/>
        </p:nvSpPr>
        <p:spPr>
          <a:xfrm flipV="1">
            <a:off x="13730649" y="5560634"/>
            <a:ext cx="0" cy="606560"/>
          </a:xfrm>
          <a:prstGeom prst="line">
            <a:avLst/>
          </a:prstGeom>
          <a:ln w="28575" cap="flat">
            <a:solidFill>
              <a:srgbClr val="F4433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2" name="TextBox 52"/>
          <p:cNvSpPr txBox="1"/>
          <p:nvPr/>
        </p:nvSpPr>
        <p:spPr>
          <a:xfrm>
            <a:off x="1871496" y="4338986"/>
            <a:ext cx="2349323" cy="7549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6"/>
              </a:lnSpc>
            </a:pPr>
            <a:r>
              <a:rPr lang="en-US" sz="2154" b="1" spc="-4">
                <a:solidFill>
                  <a:srgbClr val="72EFAC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ORIZON</a:t>
            </a:r>
          </a:p>
          <a:p>
            <a:pPr algn="ctr">
              <a:lnSpc>
                <a:spcPts val="3016"/>
              </a:lnSpc>
            </a:pPr>
            <a:r>
              <a:rPr lang="en-US" sz="2154" b="1" spc="-4">
                <a:solidFill>
                  <a:srgbClr val="72EFAC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RECON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6456282" y="4338986"/>
            <a:ext cx="2349323" cy="7549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6"/>
              </a:lnSpc>
            </a:pPr>
            <a:r>
              <a:rPr lang="en-US" sz="2154" b="1" spc="-4">
                <a:solidFill>
                  <a:srgbClr val="72EFAC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ORIZON</a:t>
            </a:r>
          </a:p>
          <a:p>
            <a:pPr algn="ctr">
              <a:lnSpc>
                <a:spcPts val="3016"/>
              </a:lnSpc>
            </a:pPr>
            <a:r>
              <a:rPr lang="en-US" sz="2154" b="1" spc="-4">
                <a:solidFill>
                  <a:srgbClr val="72EFAC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OVERSIGHT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2526059" y="4529486"/>
            <a:ext cx="2349323" cy="3739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6"/>
              </a:lnSpc>
            </a:pPr>
            <a:r>
              <a:rPr lang="en-US" sz="2154" b="1" spc="-4">
                <a:solidFill>
                  <a:srgbClr val="F44336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ATTACCO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11036189" y="7799652"/>
            <a:ext cx="2349323" cy="7549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6"/>
              </a:lnSpc>
            </a:pPr>
            <a:r>
              <a:rPr lang="en-US" sz="2154" b="1" spc="-4">
                <a:solidFill>
                  <a:srgbClr val="FF914D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SOLUZIONE </a:t>
            </a:r>
          </a:p>
          <a:p>
            <a:pPr algn="ctr">
              <a:lnSpc>
                <a:spcPts val="3016"/>
              </a:lnSpc>
            </a:pPr>
            <a:r>
              <a:rPr lang="en-US" sz="2154" b="1" spc="-4">
                <a:solidFill>
                  <a:srgbClr val="FF914D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TRADIZIONALE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14067181" y="7799652"/>
            <a:ext cx="2349323" cy="7549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6"/>
              </a:lnSpc>
            </a:pPr>
            <a:r>
              <a:rPr lang="en-US" sz="2154" b="1" spc="-4">
                <a:solidFill>
                  <a:srgbClr val="FF914D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SOLUZIONE </a:t>
            </a:r>
          </a:p>
          <a:p>
            <a:pPr algn="ctr">
              <a:lnSpc>
                <a:spcPts val="3016"/>
              </a:lnSpc>
            </a:pPr>
            <a:r>
              <a:rPr lang="en-US" sz="2154" b="1" spc="-4">
                <a:solidFill>
                  <a:srgbClr val="FF914D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TRADIZIONALE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5350698" y="7799652"/>
            <a:ext cx="2349323" cy="3739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6"/>
              </a:lnSpc>
            </a:pPr>
            <a:r>
              <a:rPr lang="en-US" sz="2154" b="1" spc="-4">
                <a:solidFill>
                  <a:srgbClr val="F44336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INTRUSIONE</a:t>
            </a:r>
          </a:p>
        </p:txBody>
      </p:sp>
      <p:sp>
        <p:nvSpPr>
          <p:cNvPr id="58" name="Freeform 58"/>
          <p:cNvSpPr/>
          <p:nvPr/>
        </p:nvSpPr>
        <p:spPr>
          <a:xfrm>
            <a:off x="1028700" y="9258300"/>
            <a:ext cx="2148062" cy="584790"/>
          </a:xfrm>
          <a:custGeom>
            <a:avLst/>
            <a:gdLst/>
            <a:ahLst/>
            <a:cxnLst/>
            <a:rect l="l" t="t" r="r" b="b"/>
            <a:pathLst>
              <a:path w="2148062" h="584790">
                <a:moveTo>
                  <a:pt x="0" y="0"/>
                </a:moveTo>
                <a:lnTo>
                  <a:pt x="2148062" y="0"/>
                </a:lnTo>
                <a:lnTo>
                  <a:pt x="2148062" y="584790"/>
                </a:lnTo>
                <a:lnTo>
                  <a:pt x="0" y="5847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1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006642" y="5143500"/>
            <a:ext cx="9908394" cy="10021132"/>
            <a:chOff x="0" y="0"/>
            <a:chExt cx="13211193" cy="133615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11193" cy="13361510"/>
            </a:xfrm>
            <a:custGeom>
              <a:avLst/>
              <a:gdLst/>
              <a:ahLst/>
              <a:cxnLst/>
              <a:rect l="l" t="t" r="r" b="b"/>
              <a:pathLst>
                <a:path w="13211193" h="13361510">
                  <a:moveTo>
                    <a:pt x="0" y="0"/>
                  </a:moveTo>
                  <a:lnTo>
                    <a:pt x="13211193" y="0"/>
                  </a:lnTo>
                  <a:lnTo>
                    <a:pt x="13211193" y="13361510"/>
                  </a:lnTo>
                  <a:lnTo>
                    <a:pt x="0" y="133615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8000"/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2559219" y="2743200"/>
              <a:ext cx="5534830" cy="5486400"/>
            </a:xfrm>
            <a:custGeom>
              <a:avLst/>
              <a:gdLst/>
              <a:ahLst/>
              <a:cxnLst/>
              <a:rect l="l" t="t" r="r" b="b"/>
              <a:pathLst>
                <a:path w="5534830" h="5486400">
                  <a:moveTo>
                    <a:pt x="0" y="0"/>
                  </a:moveTo>
                  <a:lnTo>
                    <a:pt x="5534830" y="0"/>
                  </a:lnTo>
                  <a:lnTo>
                    <a:pt x="553483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-6489192" y="-4741966"/>
            <a:ext cx="10296822" cy="10413980"/>
            <a:chOff x="0" y="0"/>
            <a:chExt cx="13729096" cy="1388530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729096" cy="13885306"/>
            </a:xfrm>
            <a:custGeom>
              <a:avLst/>
              <a:gdLst/>
              <a:ahLst/>
              <a:cxnLst/>
              <a:rect l="l" t="t" r="r" b="b"/>
              <a:pathLst>
                <a:path w="13729096" h="13885306">
                  <a:moveTo>
                    <a:pt x="0" y="0"/>
                  </a:moveTo>
                  <a:lnTo>
                    <a:pt x="13729096" y="0"/>
                  </a:lnTo>
                  <a:lnTo>
                    <a:pt x="13729096" y="13885306"/>
                  </a:lnTo>
                  <a:lnTo>
                    <a:pt x="0" y="138853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8000"/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flipH="1" flipV="1">
              <a:off x="7202598" y="5947252"/>
              <a:ext cx="5534830" cy="5486400"/>
            </a:xfrm>
            <a:custGeom>
              <a:avLst/>
              <a:gdLst/>
              <a:ahLst/>
              <a:cxnLst/>
              <a:rect l="l" t="t" r="r" b="b"/>
              <a:pathLst>
                <a:path w="5534830" h="5486400">
                  <a:moveTo>
                    <a:pt x="5534830" y="5486400"/>
                  </a:moveTo>
                  <a:lnTo>
                    <a:pt x="0" y="5486400"/>
                  </a:lnTo>
                  <a:lnTo>
                    <a:pt x="0" y="0"/>
                  </a:lnTo>
                  <a:lnTo>
                    <a:pt x="5534830" y="0"/>
                  </a:lnTo>
                  <a:lnTo>
                    <a:pt x="5534830" y="548640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8" name="TextBox 8"/>
          <p:cNvSpPr txBox="1"/>
          <p:nvPr/>
        </p:nvSpPr>
        <p:spPr>
          <a:xfrm>
            <a:off x="1028700" y="910323"/>
            <a:ext cx="10620944" cy="2609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176"/>
              </a:lnSpc>
            </a:pPr>
            <a:r>
              <a:rPr lang="en-US" sz="9600" b="1" spc="-19">
                <a:solidFill>
                  <a:srgbClr val="FFFFFF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Value Proposition per l'utente finale</a:t>
            </a:r>
          </a:p>
        </p:txBody>
      </p:sp>
      <p:sp>
        <p:nvSpPr>
          <p:cNvPr id="9" name="Freeform 9"/>
          <p:cNvSpPr/>
          <p:nvPr/>
        </p:nvSpPr>
        <p:spPr>
          <a:xfrm>
            <a:off x="1028700" y="9258300"/>
            <a:ext cx="2148062" cy="584790"/>
          </a:xfrm>
          <a:custGeom>
            <a:avLst/>
            <a:gdLst/>
            <a:ahLst/>
            <a:cxnLst/>
            <a:rect l="l" t="t" r="r" b="b"/>
            <a:pathLst>
              <a:path w="2148062" h="584790">
                <a:moveTo>
                  <a:pt x="0" y="0"/>
                </a:moveTo>
                <a:lnTo>
                  <a:pt x="2148062" y="0"/>
                </a:lnTo>
                <a:lnTo>
                  <a:pt x="2148062" y="584790"/>
                </a:lnTo>
                <a:lnTo>
                  <a:pt x="0" y="5847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1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006642" y="5143500"/>
            <a:ext cx="9908394" cy="10021132"/>
            <a:chOff x="0" y="0"/>
            <a:chExt cx="13211193" cy="133615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11193" cy="13361510"/>
            </a:xfrm>
            <a:custGeom>
              <a:avLst/>
              <a:gdLst/>
              <a:ahLst/>
              <a:cxnLst/>
              <a:rect l="l" t="t" r="r" b="b"/>
              <a:pathLst>
                <a:path w="13211193" h="13361510">
                  <a:moveTo>
                    <a:pt x="0" y="0"/>
                  </a:moveTo>
                  <a:lnTo>
                    <a:pt x="13211193" y="0"/>
                  </a:lnTo>
                  <a:lnTo>
                    <a:pt x="13211193" y="13361510"/>
                  </a:lnTo>
                  <a:lnTo>
                    <a:pt x="0" y="133615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8000"/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2559219" y="2743200"/>
              <a:ext cx="5534830" cy="5486400"/>
            </a:xfrm>
            <a:custGeom>
              <a:avLst/>
              <a:gdLst/>
              <a:ahLst/>
              <a:cxnLst/>
              <a:rect l="l" t="t" r="r" b="b"/>
              <a:pathLst>
                <a:path w="5534830" h="5486400">
                  <a:moveTo>
                    <a:pt x="0" y="0"/>
                  </a:moveTo>
                  <a:lnTo>
                    <a:pt x="5534830" y="0"/>
                  </a:lnTo>
                  <a:lnTo>
                    <a:pt x="553483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-6489192" y="-4741966"/>
            <a:ext cx="10296822" cy="10413980"/>
            <a:chOff x="0" y="0"/>
            <a:chExt cx="13729096" cy="1388530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729096" cy="13885306"/>
            </a:xfrm>
            <a:custGeom>
              <a:avLst/>
              <a:gdLst/>
              <a:ahLst/>
              <a:cxnLst/>
              <a:rect l="l" t="t" r="r" b="b"/>
              <a:pathLst>
                <a:path w="13729096" h="13885306">
                  <a:moveTo>
                    <a:pt x="0" y="0"/>
                  </a:moveTo>
                  <a:lnTo>
                    <a:pt x="13729096" y="0"/>
                  </a:lnTo>
                  <a:lnTo>
                    <a:pt x="13729096" y="13885306"/>
                  </a:lnTo>
                  <a:lnTo>
                    <a:pt x="0" y="138853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8000"/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flipH="1" flipV="1">
              <a:off x="7202598" y="5947252"/>
              <a:ext cx="5534830" cy="5486400"/>
            </a:xfrm>
            <a:custGeom>
              <a:avLst/>
              <a:gdLst/>
              <a:ahLst/>
              <a:cxnLst/>
              <a:rect l="l" t="t" r="r" b="b"/>
              <a:pathLst>
                <a:path w="5534830" h="5486400">
                  <a:moveTo>
                    <a:pt x="5534830" y="5486400"/>
                  </a:moveTo>
                  <a:lnTo>
                    <a:pt x="0" y="5486400"/>
                  </a:lnTo>
                  <a:lnTo>
                    <a:pt x="0" y="0"/>
                  </a:lnTo>
                  <a:lnTo>
                    <a:pt x="5534830" y="0"/>
                  </a:lnTo>
                  <a:lnTo>
                    <a:pt x="5534830" y="548640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908710" y="6152910"/>
            <a:ext cx="789643" cy="789643"/>
            <a:chOff x="0" y="0"/>
            <a:chExt cx="296297" cy="29629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96297" cy="296297"/>
            </a:xfrm>
            <a:custGeom>
              <a:avLst/>
              <a:gdLst/>
              <a:ahLst/>
              <a:cxnLst/>
              <a:rect l="l" t="t" r="r" b="b"/>
              <a:pathLst>
                <a:path w="296297" h="296297">
                  <a:moveTo>
                    <a:pt x="0" y="0"/>
                  </a:moveTo>
                  <a:lnTo>
                    <a:pt x="296297" y="0"/>
                  </a:lnTo>
                  <a:lnTo>
                    <a:pt x="296297" y="296297"/>
                  </a:lnTo>
                  <a:lnTo>
                    <a:pt x="0" y="296297"/>
                  </a:lnTo>
                  <a:close/>
                </a:path>
              </a:pathLst>
            </a:custGeom>
            <a:solidFill>
              <a:srgbClr val="000138"/>
            </a:solidFill>
            <a:ln w="19050" cap="sq">
              <a:solidFill>
                <a:srgbClr val="72EFAC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96297" cy="324872"/>
            </a:xfrm>
            <a:prstGeom prst="rect">
              <a:avLst/>
            </a:prstGeom>
          </p:spPr>
          <p:txBody>
            <a:bodyPr lIns="43921" tIns="43921" rIns="43921" bIns="43921" rtlCol="0" anchor="ctr"/>
            <a:lstStyle/>
            <a:p>
              <a:pPr algn="ctr">
                <a:lnSpc>
                  <a:spcPts val="2774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908710" y="7310783"/>
            <a:ext cx="789643" cy="789643"/>
            <a:chOff x="0" y="0"/>
            <a:chExt cx="296297" cy="29629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96297" cy="296297"/>
            </a:xfrm>
            <a:custGeom>
              <a:avLst/>
              <a:gdLst/>
              <a:ahLst/>
              <a:cxnLst/>
              <a:rect l="l" t="t" r="r" b="b"/>
              <a:pathLst>
                <a:path w="296297" h="296297">
                  <a:moveTo>
                    <a:pt x="0" y="0"/>
                  </a:moveTo>
                  <a:lnTo>
                    <a:pt x="296297" y="0"/>
                  </a:lnTo>
                  <a:lnTo>
                    <a:pt x="296297" y="296297"/>
                  </a:lnTo>
                  <a:lnTo>
                    <a:pt x="0" y="296297"/>
                  </a:lnTo>
                  <a:close/>
                </a:path>
              </a:pathLst>
            </a:custGeom>
            <a:solidFill>
              <a:srgbClr val="000138"/>
            </a:solidFill>
            <a:ln w="19050" cap="sq">
              <a:solidFill>
                <a:srgbClr val="72EFAC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296297" cy="324872"/>
            </a:xfrm>
            <a:prstGeom prst="rect">
              <a:avLst/>
            </a:prstGeom>
          </p:spPr>
          <p:txBody>
            <a:bodyPr lIns="43921" tIns="43921" rIns="43921" bIns="43921" rtlCol="0" anchor="ctr"/>
            <a:lstStyle/>
            <a:p>
              <a:pPr algn="ctr">
                <a:lnSpc>
                  <a:spcPts val="2774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908710" y="8468657"/>
            <a:ext cx="789643" cy="789643"/>
            <a:chOff x="0" y="0"/>
            <a:chExt cx="296297" cy="29629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96297" cy="296297"/>
            </a:xfrm>
            <a:custGeom>
              <a:avLst/>
              <a:gdLst/>
              <a:ahLst/>
              <a:cxnLst/>
              <a:rect l="l" t="t" r="r" b="b"/>
              <a:pathLst>
                <a:path w="296297" h="296297">
                  <a:moveTo>
                    <a:pt x="0" y="0"/>
                  </a:moveTo>
                  <a:lnTo>
                    <a:pt x="296297" y="0"/>
                  </a:lnTo>
                  <a:lnTo>
                    <a:pt x="296297" y="296297"/>
                  </a:lnTo>
                  <a:lnTo>
                    <a:pt x="0" y="296297"/>
                  </a:lnTo>
                  <a:close/>
                </a:path>
              </a:pathLst>
            </a:custGeom>
            <a:solidFill>
              <a:srgbClr val="000138"/>
            </a:solidFill>
            <a:ln w="19050" cap="sq">
              <a:solidFill>
                <a:srgbClr val="72EFAC"/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296297" cy="324872"/>
            </a:xfrm>
            <a:prstGeom prst="rect">
              <a:avLst/>
            </a:prstGeom>
          </p:spPr>
          <p:txBody>
            <a:bodyPr lIns="43921" tIns="43921" rIns="43921" bIns="43921" rtlCol="0" anchor="ctr"/>
            <a:lstStyle/>
            <a:p>
              <a:pPr algn="ctr">
                <a:lnSpc>
                  <a:spcPts val="2774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908710" y="4991792"/>
            <a:ext cx="789643" cy="789643"/>
            <a:chOff x="0" y="0"/>
            <a:chExt cx="296297" cy="29629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96297" cy="296297"/>
            </a:xfrm>
            <a:custGeom>
              <a:avLst/>
              <a:gdLst/>
              <a:ahLst/>
              <a:cxnLst/>
              <a:rect l="l" t="t" r="r" b="b"/>
              <a:pathLst>
                <a:path w="296297" h="296297">
                  <a:moveTo>
                    <a:pt x="0" y="0"/>
                  </a:moveTo>
                  <a:lnTo>
                    <a:pt x="296297" y="0"/>
                  </a:lnTo>
                  <a:lnTo>
                    <a:pt x="296297" y="296297"/>
                  </a:lnTo>
                  <a:lnTo>
                    <a:pt x="0" y="296297"/>
                  </a:lnTo>
                  <a:close/>
                </a:path>
              </a:pathLst>
            </a:custGeom>
            <a:solidFill>
              <a:srgbClr val="000138"/>
            </a:solidFill>
            <a:ln w="19050" cap="sq">
              <a:solidFill>
                <a:srgbClr val="72EFAC"/>
              </a:solidFill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296297" cy="324872"/>
            </a:xfrm>
            <a:prstGeom prst="rect">
              <a:avLst/>
            </a:prstGeom>
          </p:spPr>
          <p:txBody>
            <a:bodyPr lIns="43921" tIns="43921" rIns="43921" bIns="43921" rtlCol="0" anchor="ctr"/>
            <a:lstStyle/>
            <a:p>
              <a:pPr algn="ctr">
                <a:lnSpc>
                  <a:spcPts val="2774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2021859" y="6240095"/>
            <a:ext cx="563344" cy="571198"/>
          </a:xfrm>
          <a:custGeom>
            <a:avLst/>
            <a:gdLst/>
            <a:ahLst/>
            <a:cxnLst/>
            <a:rect l="l" t="t" r="r" b="b"/>
            <a:pathLst>
              <a:path w="563344" h="571198">
                <a:moveTo>
                  <a:pt x="0" y="0"/>
                </a:moveTo>
                <a:lnTo>
                  <a:pt x="563345" y="0"/>
                </a:lnTo>
                <a:lnTo>
                  <a:pt x="563345" y="571199"/>
                </a:lnTo>
                <a:lnTo>
                  <a:pt x="0" y="5711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2005051" y="7423268"/>
            <a:ext cx="596962" cy="540997"/>
          </a:xfrm>
          <a:custGeom>
            <a:avLst/>
            <a:gdLst/>
            <a:ahLst/>
            <a:cxnLst/>
            <a:rect l="l" t="t" r="r" b="b"/>
            <a:pathLst>
              <a:path w="596962" h="540997">
                <a:moveTo>
                  <a:pt x="0" y="0"/>
                </a:moveTo>
                <a:lnTo>
                  <a:pt x="596961" y="0"/>
                </a:lnTo>
                <a:lnTo>
                  <a:pt x="596961" y="540997"/>
                </a:lnTo>
                <a:lnTo>
                  <a:pt x="0" y="5409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2057246" y="8617193"/>
            <a:ext cx="492571" cy="492571"/>
          </a:xfrm>
          <a:custGeom>
            <a:avLst/>
            <a:gdLst/>
            <a:ahLst/>
            <a:cxnLst/>
            <a:rect l="l" t="t" r="r" b="b"/>
            <a:pathLst>
              <a:path w="492571" h="492571">
                <a:moveTo>
                  <a:pt x="0" y="0"/>
                </a:moveTo>
                <a:lnTo>
                  <a:pt x="492571" y="0"/>
                </a:lnTo>
                <a:lnTo>
                  <a:pt x="492571" y="492571"/>
                </a:lnTo>
                <a:lnTo>
                  <a:pt x="0" y="49257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993048" y="5068576"/>
            <a:ext cx="620967" cy="636074"/>
          </a:xfrm>
          <a:custGeom>
            <a:avLst/>
            <a:gdLst/>
            <a:ahLst/>
            <a:cxnLst/>
            <a:rect l="l" t="t" r="r" b="b"/>
            <a:pathLst>
              <a:path w="620967" h="636074">
                <a:moveTo>
                  <a:pt x="0" y="0"/>
                </a:moveTo>
                <a:lnTo>
                  <a:pt x="620967" y="0"/>
                </a:lnTo>
                <a:lnTo>
                  <a:pt x="620967" y="636074"/>
                </a:lnTo>
                <a:lnTo>
                  <a:pt x="0" y="63607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3035836" y="7247831"/>
            <a:ext cx="5846950" cy="790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97"/>
              </a:lnSpc>
            </a:pPr>
            <a:r>
              <a:rPr lang="en-US" sz="2284" b="1" spc="-4">
                <a:solidFill>
                  <a:srgbClr val="72EFAC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MANCANZA DI SUPPORTO SPECIALIZZATO E COMPETENZE CYBER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035836" y="8411922"/>
            <a:ext cx="4538398" cy="790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97"/>
              </a:lnSpc>
            </a:pPr>
            <a:r>
              <a:rPr lang="en-US" sz="2284" b="1" spc="-4">
                <a:solidFill>
                  <a:srgbClr val="72EFAC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OBSOLESCENZA E DISOMOGENITÀ DEGLI ASSETS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817998" y="3597372"/>
            <a:ext cx="6974076" cy="1051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74"/>
              </a:lnSpc>
            </a:pPr>
            <a:r>
              <a:rPr lang="en-US" sz="7712" b="1" spc="-15">
                <a:solidFill>
                  <a:srgbClr val="FFFFFF">
                    <a:alpha val="22745"/>
                  </a:srgbClr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PROBLEMI</a:t>
            </a:r>
          </a:p>
        </p:txBody>
      </p:sp>
      <p:sp>
        <p:nvSpPr>
          <p:cNvPr id="27" name="Freeform 27"/>
          <p:cNvSpPr/>
          <p:nvPr/>
        </p:nvSpPr>
        <p:spPr>
          <a:xfrm>
            <a:off x="15135929" y="443910"/>
            <a:ext cx="2148062" cy="584790"/>
          </a:xfrm>
          <a:custGeom>
            <a:avLst/>
            <a:gdLst/>
            <a:ahLst/>
            <a:cxnLst/>
            <a:rect l="l" t="t" r="r" b="b"/>
            <a:pathLst>
              <a:path w="2148062" h="584790">
                <a:moveTo>
                  <a:pt x="0" y="0"/>
                </a:moveTo>
                <a:lnTo>
                  <a:pt x="2148063" y="0"/>
                </a:lnTo>
                <a:lnTo>
                  <a:pt x="2148063" y="584790"/>
                </a:lnTo>
                <a:lnTo>
                  <a:pt x="0" y="58479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3035836" y="4990759"/>
            <a:ext cx="5987723" cy="790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97"/>
              </a:lnSpc>
            </a:pPr>
            <a:r>
              <a:rPr lang="en-US" sz="2284" b="1" spc="-4">
                <a:solidFill>
                  <a:srgbClr val="72EFAC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OTTIMIZAZZIONE DEL TEMPO </a:t>
            </a:r>
          </a:p>
          <a:p>
            <a:pPr algn="l">
              <a:lnSpc>
                <a:spcPts val="3197"/>
              </a:lnSpc>
            </a:pPr>
            <a:r>
              <a:rPr lang="en-US" sz="2284" b="1" spc="-4">
                <a:solidFill>
                  <a:srgbClr val="72EFAC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E LA SUA  RAZIONALIZAZZIONE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035836" y="6116554"/>
            <a:ext cx="4538398" cy="780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97"/>
              </a:lnSpc>
            </a:pPr>
            <a:r>
              <a:rPr lang="en-US" sz="2284" b="1" spc="-4">
                <a:solidFill>
                  <a:srgbClr val="72EFAC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NON COMPLIANCE A NIS 2 E GDPR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9471235" y="6139107"/>
            <a:ext cx="789643" cy="789643"/>
            <a:chOff x="0" y="0"/>
            <a:chExt cx="296297" cy="296297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296297" cy="296297"/>
            </a:xfrm>
            <a:custGeom>
              <a:avLst/>
              <a:gdLst/>
              <a:ahLst/>
              <a:cxnLst/>
              <a:rect l="l" t="t" r="r" b="b"/>
              <a:pathLst>
                <a:path w="296297" h="296297">
                  <a:moveTo>
                    <a:pt x="0" y="0"/>
                  </a:moveTo>
                  <a:lnTo>
                    <a:pt x="296297" y="0"/>
                  </a:lnTo>
                  <a:lnTo>
                    <a:pt x="296297" y="296297"/>
                  </a:lnTo>
                  <a:lnTo>
                    <a:pt x="0" y="296297"/>
                  </a:lnTo>
                  <a:close/>
                </a:path>
              </a:pathLst>
            </a:custGeom>
            <a:solidFill>
              <a:srgbClr val="000138"/>
            </a:solidFill>
            <a:ln w="19050" cap="sq">
              <a:solidFill>
                <a:srgbClr val="72EFAC"/>
              </a:solidFill>
              <a:prstDash val="solid"/>
              <a:miter/>
            </a:ln>
          </p:spPr>
        </p:sp>
        <p:sp>
          <p:nvSpPr>
            <p:cNvPr id="32" name="TextBox 32"/>
            <p:cNvSpPr txBox="1"/>
            <p:nvPr/>
          </p:nvSpPr>
          <p:spPr>
            <a:xfrm>
              <a:off x="0" y="-28575"/>
              <a:ext cx="296297" cy="324872"/>
            </a:xfrm>
            <a:prstGeom prst="rect">
              <a:avLst/>
            </a:prstGeom>
          </p:spPr>
          <p:txBody>
            <a:bodyPr lIns="43921" tIns="43921" rIns="43921" bIns="43921" rtlCol="0" anchor="ctr"/>
            <a:lstStyle/>
            <a:p>
              <a:pPr algn="ctr">
                <a:lnSpc>
                  <a:spcPts val="2774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9471235" y="7296981"/>
            <a:ext cx="789643" cy="789643"/>
            <a:chOff x="0" y="0"/>
            <a:chExt cx="296297" cy="296297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296297" cy="296297"/>
            </a:xfrm>
            <a:custGeom>
              <a:avLst/>
              <a:gdLst/>
              <a:ahLst/>
              <a:cxnLst/>
              <a:rect l="l" t="t" r="r" b="b"/>
              <a:pathLst>
                <a:path w="296297" h="296297">
                  <a:moveTo>
                    <a:pt x="0" y="0"/>
                  </a:moveTo>
                  <a:lnTo>
                    <a:pt x="296297" y="0"/>
                  </a:lnTo>
                  <a:lnTo>
                    <a:pt x="296297" y="296297"/>
                  </a:lnTo>
                  <a:lnTo>
                    <a:pt x="0" y="296297"/>
                  </a:lnTo>
                  <a:close/>
                </a:path>
              </a:pathLst>
            </a:custGeom>
            <a:solidFill>
              <a:srgbClr val="000138"/>
            </a:solidFill>
            <a:ln w="19050" cap="sq">
              <a:solidFill>
                <a:srgbClr val="72EFAC"/>
              </a:solidFill>
              <a:prstDash val="solid"/>
              <a:miter/>
            </a:ln>
          </p:spPr>
        </p:sp>
        <p:sp>
          <p:nvSpPr>
            <p:cNvPr id="35" name="TextBox 35"/>
            <p:cNvSpPr txBox="1"/>
            <p:nvPr/>
          </p:nvSpPr>
          <p:spPr>
            <a:xfrm>
              <a:off x="0" y="-28575"/>
              <a:ext cx="296297" cy="324872"/>
            </a:xfrm>
            <a:prstGeom prst="rect">
              <a:avLst/>
            </a:prstGeom>
          </p:spPr>
          <p:txBody>
            <a:bodyPr lIns="43921" tIns="43921" rIns="43921" bIns="43921" rtlCol="0" anchor="ctr"/>
            <a:lstStyle/>
            <a:p>
              <a:pPr algn="ctr">
                <a:lnSpc>
                  <a:spcPts val="2774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9471235" y="8454854"/>
            <a:ext cx="789643" cy="789643"/>
            <a:chOff x="0" y="0"/>
            <a:chExt cx="296297" cy="296297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296297" cy="296297"/>
            </a:xfrm>
            <a:custGeom>
              <a:avLst/>
              <a:gdLst/>
              <a:ahLst/>
              <a:cxnLst/>
              <a:rect l="l" t="t" r="r" b="b"/>
              <a:pathLst>
                <a:path w="296297" h="296297">
                  <a:moveTo>
                    <a:pt x="0" y="0"/>
                  </a:moveTo>
                  <a:lnTo>
                    <a:pt x="296297" y="0"/>
                  </a:lnTo>
                  <a:lnTo>
                    <a:pt x="296297" y="296297"/>
                  </a:lnTo>
                  <a:lnTo>
                    <a:pt x="0" y="296297"/>
                  </a:lnTo>
                  <a:close/>
                </a:path>
              </a:pathLst>
            </a:custGeom>
            <a:solidFill>
              <a:srgbClr val="000138"/>
            </a:solidFill>
            <a:ln w="19050" cap="sq">
              <a:solidFill>
                <a:srgbClr val="72EFAC"/>
              </a:solidFill>
              <a:prstDash val="solid"/>
              <a:miter/>
            </a:ln>
          </p:spPr>
        </p:sp>
        <p:sp>
          <p:nvSpPr>
            <p:cNvPr id="38" name="TextBox 38"/>
            <p:cNvSpPr txBox="1"/>
            <p:nvPr/>
          </p:nvSpPr>
          <p:spPr>
            <a:xfrm>
              <a:off x="0" y="-28575"/>
              <a:ext cx="296297" cy="324872"/>
            </a:xfrm>
            <a:prstGeom prst="rect">
              <a:avLst/>
            </a:prstGeom>
          </p:spPr>
          <p:txBody>
            <a:bodyPr lIns="43921" tIns="43921" rIns="43921" bIns="43921" rtlCol="0" anchor="ctr"/>
            <a:lstStyle/>
            <a:p>
              <a:pPr algn="ctr">
                <a:lnSpc>
                  <a:spcPts val="2774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9471235" y="4977989"/>
            <a:ext cx="789643" cy="789643"/>
            <a:chOff x="0" y="0"/>
            <a:chExt cx="296297" cy="296297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296297" cy="296297"/>
            </a:xfrm>
            <a:custGeom>
              <a:avLst/>
              <a:gdLst/>
              <a:ahLst/>
              <a:cxnLst/>
              <a:rect l="l" t="t" r="r" b="b"/>
              <a:pathLst>
                <a:path w="296297" h="296297">
                  <a:moveTo>
                    <a:pt x="0" y="0"/>
                  </a:moveTo>
                  <a:lnTo>
                    <a:pt x="296297" y="0"/>
                  </a:lnTo>
                  <a:lnTo>
                    <a:pt x="296297" y="296297"/>
                  </a:lnTo>
                  <a:lnTo>
                    <a:pt x="0" y="296297"/>
                  </a:lnTo>
                  <a:close/>
                </a:path>
              </a:pathLst>
            </a:custGeom>
            <a:solidFill>
              <a:srgbClr val="000138"/>
            </a:solidFill>
            <a:ln w="19050" cap="sq">
              <a:solidFill>
                <a:srgbClr val="72EFAC"/>
              </a:solidFill>
              <a:prstDash val="solid"/>
              <a:miter/>
            </a:ln>
          </p:spPr>
        </p:sp>
        <p:sp>
          <p:nvSpPr>
            <p:cNvPr id="41" name="TextBox 41"/>
            <p:cNvSpPr txBox="1"/>
            <p:nvPr/>
          </p:nvSpPr>
          <p:spPr>
            <a:xfrm>
              <a:off x="0" y="-28575"/>
              <a:ext cx="296297" cy="324872"/>
            </a:xfrm>
            <a:prstGeom prst="rect">
              <a:avLst/>
            </a:prstGeom>
          </p:spPr>
          <p:txBody>
            <a:bodyPr lIns="43921" tIns="43921" rIns="43921" bIns="43921" rtlCol="0" anchor="ctr"/>
            <a:lstStyle/>
            <a:p>
              <a:pPr algn="ctr">
                <a:lnSpc>
                  <a:spcPts val="2774"/>
                </a:lnSpc>
              </a:pPr>
              <a:endParaRPr/>
            </a:p>
          </p:txBody>
        </p:sp>
      </p:grpSp>
      <p:sp>
        <p:nvSpPr>
          <p:cNvPr id="42" name="Freeform 42"/>
          <p:cNvSpPr/>
          <p:nvPr/>
        </p:nvSpPr>
        <p:spPr>
          <a:xfrm>
            <a:off x="9584384" y="6226293"/>
            <a:ext cx="563344" cy="571198"/>
          </a:xfrm>
          <a:custGeom>
            <a:avLst/>
            <a:gdLst/>
            <a:ahLst/>
            <a:cxnLst/>
            <a:rect l="l" t="t" r="r" b="b"/>
            <a:pathLst>
              <a:path w="563344" h="571198">
                <a:moveTo>
                  <a:pt x="0" y="0"/>
                </a:moveTo>
                <a:lnTo>
                  <a:pt x="563344" y="0"/>
                </a:lnTo>
                <a:lnTo>
                  <a:pt x="563344" y="571198"/>
                </a:lnTo>
                <a:lnTo>
                  <a:pt x="0" y="5711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43"/>
          <p:cNvSpPr/>
          <p:nvPr/>
        </p:nvSpPr>
        <p:spPr>
          <a:xfrm>
            <a:off x="9567575" y="7409466"/>
            <a:ext cx="596962" cy="540997"/>
          </a:xfrm>
          <a:custGeom>
            <a:avLst/>
            <a:gdLst/>
            <a:ahLst/>
            <a:cxnLst/>
            <a:rect l="l" t="t" r="r" b="b"/>
            <a:pathLst>
              <a:path w="596962" h="540997">
                <a:moveTo>
                  <a:pt x="0" y="0"/>
                </a:moveTo>
                <a:lnTo>
                  <a:pt x="596962" y="0"/>
                </a:lnTo>
                <a:lnTo>
                  <a:pt x="596962" y="540996"/>
                </a:lnTo>
                <a:lnTo>
                  <a:pt x="0" y="5409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44" name="Freeform 44"/>
          <p:cNvSpPr/>
          <p:nvPr/>
        </p:nvSpPr>
        <p:spPr>
          <a:xfrm>
            <a:off x="9619771" y="8603390"/>
            <a:ext cx="492571" cy="492571"/>
          </a:xfrm>
          <a:custGeom>
            <a:avLst/>
            <a:gdLst/>
            <a:ahLst/>
            <a:cxnLst/>
            <a:rect l="l" t="t" r="r" b="b"/>
            <a:pathLst>
              <a:path w="492571" h="492571">
                <a:moveTo>
                  <a:pt x="0" y="0"/>
                </a:moveTo>
                <a:lnTo>
                  <a:pt x="492571" y="0"/>
                </a:lnTo>
                <a:lnTo>
                  <a:pt x="492571" y="492571"/>
                </a:lnTo>
                <a:lnTo>
                  <a:pt x="0" y="49257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45" name="Freeform 45"/>
          <p:cNvSpPr/>
          <p:nvPr/>
        </p:nvSpPr>
        <p:spPr>
          <a:xfrm>
            <a:off x="9555572" y="5054774"/>
            <a:ext cx="620967" cy="636074"/>
          </a:xfrm>
          <a:custGeom>
            <a:avLst/>
            <a:gdLst/>
            <a:ahLst/>
            <a:cxnLst/>
            <a:rect l="l" t="t" r="r" b="b"/>
            <a:pathLst>
              <a:path w="620967" h="636074">
                <a:moveTo>
                  <a:pt x="0" y="0"/>
                </a:moveTo>
                <a:lnTo>
                  <a:pt x="620968" y="0"/>
                </a:lnTo>
                <a:lnTo>
                  <a:pt x="620968" y="636074"/>
                </a:lnTo>
                <a:lnTo>
                  <a:pt x="0" y="63607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46" name="TextBox 46"/>
          <p:cNvSpPr txBox="1"/>
          <p:nvPr/>
        </p:nvSpPr>
        <p:spPr>
          <a:xfrm>
            <a:off x="10598361" y="6082372"/>
            <a:ext cx="4538398" cy="780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97"/>
              </a:lnSpc>
            </a:pPr>
            <a:r>
              <a:rPr lang="en-US" sz="2284" b="1" spc="-4">
                <a:solidFill>
                  <a:srgbClr val="72EFAC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RIDUCE L’IMPATTO </a:t>
            </a:r>
          </a:p>
          <a:p>
            <a:pPr algn="l">
              <a:lnSpc>
                <a:spcPts val="3197"/>
              </a:lnSpc>
            </a:pPr>
            <a:r>
              <a:rPr lang="en-US" sz="2284" b="1" spc="-4">
                <a:solidFill>
                  <a:srgbClr val="72EFAC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legale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0598361" y="7234028"/>
            <a:ext cx="4538398" cy="780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97"/>
              </a:lnSpc>
            </a:pPr>
            <a:r>
              <a:rPr lang="en-US" sz="2284" b="1" spc="-4">
                <a:solidFill>
                  <a:srgbClr val="72EFAC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ACCESSO AL SUPPORTO ALTAMENTE SPECIALIZZATO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0598361" y="8398119"/>
            <a:ext cx="5672653" cy="780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97"/>
              </a:lnSpc>
            </a:pPr>
            <a:r>
              <a:rPr lang="en-US" sz="2284" b="1" spc="-4">
                <a:solidFill>
                  <a:srgbClr val="72EFAC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VISIBILITÀ COMPLETA E OTTIMIZAZZIONE DEGLI INVESTIMENTI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9471235" y="3597372"/>
            <a:ext cx="6974076" cy="1051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74"/>
              </a:lnSpc>
            </a:pPr>
            <a:r>
              <a:rPr lang="en-US" sz="7712" b="1" spc="-15">
                <a:solidFill>
                  <a:srgbClr val="FFFFFF">
                    <a:alpha val="22745"/>
                  </a:srgbClr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SOLUZIONI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0598361" y="4953692"/>
            <a:ext cx="5871641" cy="780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97"/>
              </a:lnSpc>
            </a:pPr>
            <a:r>
              <a:rPr lang="en-US" sz="2284" b="1" spc="-4">
                <a:solidFill>
                  <a:srgbClr val="72EFAC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AUTOMAZIONE DELLE ATTIVITÀ RIPETITIVE PER PROGETTI STRATEGICI.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908710" y="598374"/>
            <a:ext cx="10620944" cy="2609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176"/>
              </a:lnSpc>
            </a:pPr>
            <a:r>
              <a:rPr lang="en-US" sz="9600" b="1" spc="-19">
                <a:solidFill>
                  <a:srgbClr val="FFFFFF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Value Proposition per l'IT Manager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1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006642" y="5143500"/>
            <a:ext cx="9908394" cy="10021132"/>
            <a:chOff x="0" y="0"/>
            <a:chExt cx="13211193" cy="133615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11193" cy="13361510"/>
            </a:xfrm>
            <a:custGeom>
              <a:avLst/>
              <a:gdLst/>
              <a:ahLst/>
              <a:cxnLst/>
              <a:rect l="l" t="t" r="r" b="b"/>
              <a:pathLst>
                <a:path w="13211193" h="13361510">
                  <a:moveTo>
                    <a:pt x="0" y="0"/>
                  </a:moveTo>
                  <a:lnTo>
                    <a:pt x="13211193" y="0"/>
                  </a:lnTo>
                  <a:lnTo>
                    <a:pt x="13211193" y="13361510"/>
                  </a:lnTo>
                  <a:lnTo>
                    <a:pt x="0" y="133615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8000"/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2559219" y="2743200"/>
              <a:ext cx="5534830" cy="5486400"/>
            </a:xfrm>
            <a:custGeom>
              <a:avLst/>
              <a:gdLst/>
              <a:ahLst/>
              <a:cxnLst/>
              <a:rect l="l" t="t" r="r" b="b"/>
              <a:pathLst>
                <a:path w="5534830" h="5486400">
                  <a:moveTo>
                    <a:pt x="0" y="0"/>
                  </a:moveTo>
                  <a:lnTo>
                    <a:pt x="5534830" y="0"/>
                  </a:lnTo>
                  <a:lnTo>
                    <a:pt x="553483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-6489192" y="-4741966"/>
            <a:ext cx="10296822" cy="10413980"/>
            <a:chOff x="0" y="0"/>
            <a:chExt cx="13729096" cy="1388530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729096" cy="13885306"/>
            </a:xfrm>
            <a:custGeom>
              <a:avLst/>
              <a:gdLst/>
              <a:ahLst/>
              <a:cxnLst/>
              <a:rect l="l" t="t" r="r" b="b"/>
              <a:pathLst>
                <a:path w="13729096" h="13885306">
                  <a:moveTo>
                    <a:pt x="0" y="0"/>
                  </a:moveTo>
                  <a:lnTo>
                    <a:pt x="13729096" y="0"/>
                  </a:lnTo>
                  <a:lnTo>
                    <a:pt x="13729096" y="13885306"/>
                  </a:lnTo>
                  <a:lnTo>
                    <a:pt x="0" y="138853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8000"/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flipH="1" flipV="1">
              <a:off x="7202598" y="5947252"/>
              <a:ext cx="5534830" cy="5486400"/>
            </a:xfrm>
            <a:custGeom>
              <a:avLst/>
              <a:gdLst/>
              <a:ahLst/>
              <a:cxnLst/>
              <a:rect l="l" t="t" r="r" b="b"/>
              <a:pathLst>
                <a:path w="5534830" h="5486400">
                  <a:moveTo>
                    <a:pt x="5534830" y="5486400"/>
                  </a:moveTo>
                  <a:lnTo>
                    <a:pt x="0" y="5486400"/>
                  </a:lnTo>
                  <a:lnTo>
                    <a:pt x="0" y="0"/>
                  </a:lnTo>
                  <a:lnTo>
                    <a:pt x="5534830" y="0"/>
                  </a:lnTo>
                  <a:lnTo>
                    <a:pt x="5534830" y="548640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908710" y="6152910"/>
            <a:ext cx="789643" cy="789643"/>
            <a:chOff x="0" y="0"/>
            <a:chExt cx="296297" cy="29629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96297" cy="296297"/>
            </a:xfrm>
            <a:custGeom>
              <a:avLst/>
              <a:gdLst/>
              <a:ahLst/>
              <a:cxnLst/>
              <a:rect l="l" t="t" r="r" b="b"/>
              <a:pathLst>
                <a:path w="296297" h="296297">
                  <a:moveTo>
                    <a:pt x="0" y="0"/>
                  </a:moveTo>
                  <a:lnTo>
                    <a:pt x="296297" y="0"/>
                  </a:lnTo>
                  <a:lnTo>
                    <a:pt x="296297" y="296297"/>
                  </a:lnTo>
                  <a:lnTo>
                    <a:pt x="0" y="296297"/>
                  </a:lnTo>
                  <a:close/>
                </a:path>
              </a:pathLst>
            </a:custGeom>
            <a:solidFill>
              <a:srgbClr val="000138"/>
            </a:solidFill>
            <a:ln w="19050" cap="sq">
              <a:solidFill>
                <a:srgbClr val="72EFAC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96297" cy="324872"/>
            </a:xfrm>
            <a:prstGeom prst="rect">
              <a:avLst/>
            </a:prstGeom>
          </p:spPr>
          <p:txBody>
            <a:bodyPr lIns="43921" tIns="43921" rIns="43921" bIns="43921" rtlCol="0" anchor="ctr"/>
            <a:lstStyle/>
            <a:p>
              <a:pPr algn="ctr">
                <a:lnSpc>
                  <a:spcPts val="2774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908710" y="7310783"/>
            <a:ext cx="789643" cy="789643"/>
            <a:chOff x="0" y="0"/>
            <a:chExt cx="296297" cy="29629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96297" cy="296297"/>
            </a:xfrm>
            <a:custGeom>
              <a:avLst/>
              <a:gdLst/>
              <a:ahLst/>
              <a:cxnLst/>
              <a:rect l="l" t="t" r="r" b="b"/>
              <a:pathLst>
                <a:path w="296297" h="296297">
                  <a:moveTo>
                    <a:pt x="0" y="0"/>
                  </a:moveTo>
                  <a:lnTo>
                    <a:pt x="296297" y="0"/>
                  </a:lnTo>
                  <a:lnTo>
                    <a:pt x="296297" y="296297"/>
                  </a:lnTo>
                  <a:lnTo>
                    <a:pt x="0" y="296297"/>
                  </a:lnTo>
                  <a:close/>
                </a:path>
              </a:pathLst>
            </a:custGeom>
            <a:solidFill>
              <a:srgbClr val="000138"/>
            </a:solidFill>
            <a:ln w="19050" cap="sq">
              <a:solidFill>
                <a:srgbClr val="72EFAC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296297" cy="324872"/>
            </a:xfrm>
            <a:prstGeom prst="rect">
              <a:avLst/>
            </a:prstGeom>
          </p:spPr>
          <p:txBody>
            <a:bodyPr lIns="43921" tIns="43921" rIns="43921" bIns="43921" rtlCol="0" anchor="ctr"/>
            <a:lstStyle/>
            <a:p>
              <a:pPr algn="ctr">
                <a:lnSpc>
                  <a:spcPts val="2774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908710" y="8468657"/>
            <a:ext cx="789643" cy="789643"/>
            <a:chOff x="0" y="0"/>
            <a:chExt cx="296297" cy="29629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96297" cy="296297"/>
            </a:xfrm>
            <a:custGeom>
              <a:avLst/>
              <a:gdLst/>
              <a:ahLst/>
              <a:cxnLst/>
              <a:rect l="l" t="t" r="r" b="b"/>
              <a:pathLst>
                <a:path w="296297" h="296297">
                  <a:moveTo>
                    <a:pt x="0" y="0"/>
                  </a:moveTo>
                  <a:lnTo>
                    <a:pt x="296297" y="0"/>
                  </a:lnTo>
                  <a:lnTo>
                    <a:pt x="296297" y="296297"/>
                  </a:lnTo>
                  <a:lnTo>
                    <a:pt x="0" y="296297"/>
                  </a:lnTo>
                  <a:close/>
                </a:path>
              </a:pathLst>
            </a:custGeom>
            <a:solidFill>
              <a:srgbClr val="000138"/>
            </a:solidFill>
            <a:ln w="19050" cap="sq">
              <a:solidFill>
                <a:srgbClr val="72EFAC"/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296297" cy="324872"/>
            </a:xfrm>
            <a:prstGeom prst="rect">
              <a:avLst/>
            </a:prstGeom>
          </p:spPr>
          <p:txBody>
            <a:bodyPr lIns="43921" tIns="43921" rIns="43921" bIns="43921" rtlCol="0" anchor="ctr"/>
            <a:lstStyle/>
            <a:p>
              <a:pPr algn="ctr">
                <a:lnSpc>
                  <a:spcPts val="2774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908710" y="4991792"/>
            <a:ext cx="789643" cy="789643"/>
            <a:chOff x="0" y="0"/>
            <a:chExt cx="296297" cy="29629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96297" cy="296297"/>
            </a:xfrm>
            <a:custGeom>
              <a:avLst/>
              <a:gdLst/>
              <a:ahLst/>
              <a:cxnLst/>
              <a:rect l="l" t="t" r="r" b="b"/>
              <a:pathLst>
                <a:path w="296297" h="296297">
                  <a:moveTo>
                    <a:pt x="0" y="0"/>
                  </a:moveTo>
                  <a:lnTo>
                    <a:pt x="296297" y="0"/>
                  </a:lnTo>
                  <a:lnTo>
                    <a:pt x="296297" y="296297"/>
                  </a:lnTo>
                  <a:lnTo>
                    <a:pt x="0" y="296297"/>
                  </a:lnTo>
                  <a:close/>
                </a:path>
              </a:pathLst>
            </a:custGeom>
            <a:solidFill>
              <a:srgbClr val="000138"/>
            </a:solidFill>
            <a:ln w="19050" cap="sq">
              <a:solidFill>
                <a:srgbClr val="72EFAC"/>
              </a:solidFill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296297" cy="324872"/>
            </a:xfrm>
            <a:prstGeom prst="rect">
              <a:avLst/>
            </a:prstGeom>
          </p:spPr>
          <p:txBody>
            <a:bodyPr lIns="43921" tIns="43921" rIns="43921" bIns="43921" rtlCol="0" anchor="ctr"/>
            <a:lstStyle/>
            <a:p>
              <a:pPr algn="ctr">
                <a:lnSpc>
                  <a:spcPts val="2774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2021859" y="6240095"/>
            <a:ext cx="563344" cy="571198"/>
          </a:xfrm>
          <a:custGeom>
            <a:avLst/>
            <a:gdLst/>
            <a:ahLst/>
            <a:cxnLst/>
            <a:rect l="l" t="t" r="r" b="b"/>
            <a:pathLst>
              <a:path w="563344" h="571198">
                <a:moveTo>
                  <a:pt x="0" y="0"/>
                </a:moveTo>
                <a:lnTo>
                  <a:pt x="563345" y="0"/>
                </a:lnTo>
                <a:lnTo>
                  <a:pt x="563345" y="571199"/>
                </a:lnTo>
                <a:lnTo>
                  <a:pt x="0" y="5711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2005051" y="7423268"/>
            <a:ext cx="596962" cy="540997"/>
          </a:xfrm>
          <a:custGeom>
            <a:avLst/>
            <a:gdLst/>
            <a:ahLst/>
            <a:cxnLst/>
            <a:rect l="l" t="t" r="r" b="b"/>
            <a:pathLst>
              <a:path w="596962" h="540997">
                <a:moveTo>
                  <a:pt x="0" y="0"/>
                </a:moveTo>
                <a:lnTo>
                  <a:pt x="596961" y="0"/>
                </a:lnTo>
                <a:lnTo>
                  <a:pt x="596961" y="540997"/>
                </a:lnTo>
                <a:lnTo>
                  <a:pt x="0" y="5409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2057246" y="8617193"/>
            <a:ext cx="492571" cy="492571"/>
          </a:xfrm>
          <a:custGeom>
            <a:avLst/>
            <a:gdLst/>
            <a:ahLst/>
            <a:cxnLst/>
            <a:rect l="l" t="t" r="r" b="b"/>
            <a:pathLst>
              <a:path w="492571" h="492571">
                <a:moveTo>
                  <a:pt x="0" y="0"/>
                </a:moveTo>
                <a:lnTo>
                  <a:pt x="492571" y="0"/>
                </a:lnTo>
                <a:lnTo>
                  <a:pt x="492571" y="492571"/>
                </a:lnTo>
                <a:lnTo>
                  <a:pt x="0" y="49257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993048" y="5068576"/>
            <a:ext cx="620967" cy="636074"/>
          </a:xfrm>
          <a:custGeom>
            <a:avLst/>
            <a:gdLst/>
            <a:ahLst/>
            <a:cxnLst/>
            <a:rect l="l" t="t" r="r" b="b"/>
            <a:pathLst>
              <a:path w="620967" h="636074">
                <a:moveTo>
                  <a:pt x="0" y="0"/>
                </a:moveTo>
                <a:lnTo>
                  <a:pt x="620967" y="0"/>
                </a:lnTo>
                <a:lnTo>
                  <a:pt x="620967" y="636074"/>
                </a:lnTo>
                <a:lnTo>
                  <a:pt x="0" y="63607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3035836" y="7247831"/>
            <a:ext cx="5846950" cy="780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97"/>
              </a:lnSpc>
            </a:pPr>
            <a:r>
              <a:rPr lang="en-US" sz="2284" b="1" spc="-4">
                <a:solidFill>
                  <a:srgbClr val="72EFAC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DANNO ECONOMICO, REPUTAZIONALE</a:t>
            </a:r>
          </a:p>
          <a:p>
            <a:pPr algn="l">
              <a:lnSpc>
                <a:spcPts val="3197"/>
              </a:lnSpc>
            </a:pPr>
            <a:r>
              <a:rPr lang="en-US" sz="2284" b="1" spc="-4">
                <a:solidFill>
                  <a:srgbClr val="72EFAC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E PERDITA CLIENTI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035836" y="8411922"/>
            <a:ext cx="4538398" cy="780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97"/>
              </a:lnSpc>
            </a:pPr>
            <a:r>
              <a:rPr lang="en-US" sz="2284" b="1" spc="-4">
                <a:solidFill>
                  <a:srgbClr val="72EFAC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VALORIZAZZIONE DEGLI INVESTIMENTI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817998" y="3597372"/>
            <a:ext cx="6974076" cy="1051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74"/>
              </a:lnSpc>
            </a:pPr>
            <a:r>
              <a:rPr lang="en-US" sz="7712" b="1" spc="-15">
                <a:solidFill>
                  <a:srgbClr val="FFFFFF">
                    <a:alpha val="22745"/>
                  </a:srgbClr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PROBLEMI</a:t>
            </a:r>
          </a:p>
        </p:txBody>
      </p:sp>
      <p:sp>
        <p:nvSpPr>
          <p:cNvPr id="27" name="Freeform 27"/>
          <p:cNvSpPr/>
          <p:nvPr/>
        </p:nvSpPr>
        <p:spPr>
          <a:xfrm>
            <a:off x="15135929" y="443910"/>
            <a:ext cx="2148062" cy="584790"/>
          </a:xfrm>
          <a:custGeom>
            <a:avLst/>
            <a:gdLst/>
            <a:ahLst/>
            <a:cxnLst/>
            <a:rect l="l" t="t" r="r" b="b"/>
            <a:pathLst>
              <a:path w="2148062" h="584790">
                <a:moveTo>
                  <a:pt x="0" y="0"/>
                </a:moveTo>
                <a:lnTo>
                  <a:pt x="2148063" y="0"/>
                </a:lnTo>
                <a:lnTo>
                  <a:pt x="2148063" y="584790"/>
                </a:lnTo>
                <a:lnTo>
                  <a:pt x="0" y="58479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3035836" y="4990759"/>
            <a:ext cx="5987723" cy="780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97"/>
              </a:lnSpc>
            </a:pPr>
            <a:r>
              <a:rPr lang="en-US" sz="2284" b="1" spc="-4">
                <a:solidFill>
                  <a:srgbClr val="72EFAC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MINACCIA ALLA </a:t>
            </a:r>
          </a:p>
          <a:p>
            <a:pPr algn="l">
              <a:lnSpc>
                <a:spcPts val="3197"/>
              </a:lnSpc>
            </a:pPr>
            <a:r>
              <a:rPr lang="en-US" sz="2284" b="1" spc="-4">
                <a:solidFill>
                  <a:srgbClr val="72EFAC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CONTINUITÀ AZIENDALE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035836" y="6116554"/>
            <a:ext cx="4538398" cy="780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97"/>
              </a:lnSpc>
            </a:pPr>
            <a:r>
              <a:rPr lang="en-US" sz="2284" b="1" spc="-4">
                <a:solidFill>
                  <a:srgbClr val="72EFAC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NON COMPLIANCE A NIS 2 E GDPR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9471235" y="6139107"/>
            <a:ext cx="789643" cy="789643"/>
            <a:chOff x="0" y="0"/>
            <a:chExt cx="296297" cy="296297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296297" cy="296297"/>
            </a:xfrm>
            <a:custGeom>
              <a:avLst/>
              <a:gdLst/>
              <a:ahLst/>
              <a:cxnLst/>
              <a:rect l="l" t="t" r="r" b="b"/>
              <a:pathLst>
                <a:path w="296297" h="296297">
                  <a:moveTo>
                    <a:pt x="0" y="0"/>
                  </a:moveTo>
                  <a:lnTo>
                    <a:pt x="296297" y="0"/>
                  </a:lnTo>
                  <a:lnTo>
                    <a:pt x="296297" y="296297"/>
                  </a:lnTo>
                  <a:lnTo>
                    <a:pt x="0" y="296297"/>
                  </a:lnTo>
                  <a:close/>
                </a:path>
              </a:pathLst>
            </a:custGeom>
            <a:solidFill>
              <a:srgbClr val="000138"/>
            </a:solidFill>
            <a:ln w="19050" cap="sq">
              <a:solidFill>
                <a:srgbClr val="72EFAC"/>
              </a:solidFill>
              <a:prstDash val="solid"/>
              <a:miter/>
            </a:ln>
          </p:spPr>
        </p:sp>
        <p:sp>
          <p:nvSpPr>
            <p:cNvPr id="32" name="TextBox 32"/>
            <p:cNvSpPr txBox="1"/>
            <p:nvPr/>
          </p:nvSpPr>
          <p:spPr>
            <a:xfrm>
              <a:off x="0" y="-28575"/>
              <a:ext cx="296297" cy="324872"/>
            </a:xfrm>
            <a:prstGeom prst="rect">
              <a:avLst/>
            </a:prstGeom>
          </p:spPr>
          <p:txBody>
            <a:bodyPr lIns="43921" tIns="43921" rIns="43921" bIns="43921" rtlCol="0" anchor="ctr"/>
            <a:lstStyle/>
            <a:p>
              <a:pPr algn="ctr">
                <a:lnSpc>
                  <a:spcPts val="2774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9471235" y="7296981"/>
            <a:ext cx="789643" cy="789643"/>
            <a:chOff x="0" y="0"/>
            <a:chExt cx="296297" cy="296297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296297" cy="296297"/>
            </a:xfrm>
            <a:custGeom>
              <a:avLst/>
              <a:gdLst/>
              <a:ahLst/>
              <a:cxnLst/>
              <a:rect l="l" t="t" r="r" b="b"/>
              <a:pathLst>
                <a:path w="296297" h="296297">
                  <a:moveTo>
                    <a:pt x="0" y="0"/>
                  </a:moveTo>
                  <a:lnTo>
                    <a:pt x="296297" y="0"/>
                  </a:lnTo>
                  <a:lnTo>
                    <a:pt x="296297" y="296297"/>
                  </a:lnTo>
                  <a:lnTo>
                    <a:pt x="0" y="296297"/>
                  </a:lnTo>
                  <a:close/>
                </a:path>
              </a:pathLst>
            </a:custGeom>
            <a:solidFill>
              <a:srgbClr val="000138"/>
            </a:solidFill>
            <a:ln w="19050" cap="sq">
              <a:solidFill>
                <a:srgbClr val="72EFAC"/>
              </a:solidFill>
              <a:prstDash val="solid"/>
              <a:miter/>
            </a:ln>
          </p:spPr>
        </p:sp>
        <p:sp>
          <p:nvSpPr>
            <p:cNvPr id="35" name="TextBox 35"/>
            <p:cNvSpPr txBox="1"/>
            <p:nvPr/>
          </p:nvSpPr>
          <p:spPr>
            <a:xfrm>
              <a:off x="0" y="-28575"/>
              <a:ext cx="296297" cy="324872"/>
            </a:xfrm>
            <a:prstGeom prst="rect">
              <a:avLst/>
            </a:prstGeom>
          </p:spPr>
          <p:txBody>
            <a:bodyPr lIns="43921" tIns="43921" rIns="43921" bIns="43921" rtlCol="0" anchor="ctr"/>
            <a:lstStyle/>
            <a:p>
              <a:pPr algn="ctr">
                <a:lnSpc>
                  <a:spcPts val="2774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9471235" y="8454854"/>
            <a:ext cx="789643" cy="789643"/>
            <a:chOff x="0" y="0"/>
            <a:chExt cx="296297" cy="296297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296297" cy="296297"/>
            </a:xfrm>
            <a:custGeom>
              <a:avLst/>
              <a:gdLst/>
              <a:ahLst/>
              <a:cxnLst/>
              <a:rect l="l" t="t" r="r" b="b"/>
              <a:pathLst>
                <a:path w="296297" h="296297">
                  <a:moveTo>
                    <a:pt x="0" y="0"/>
                  </a:moveTo>
                  <a:lnTo>
                    <a:pt x="296297" y="0"/>
                  </a:lnTo>
                  <a:lnTo>
                    <a:pt x="296297" y="296297"/>
                  </a:lnTo>
                  <a:lnTo>
                    <a:pt x="0" y="296297"/>
                  </a:lnTo>
                  <a:close/>
                </a:path>
              </a:pathLst>
            </a:custGeom>
            <a:solidFill>
              <a:srgbClr val="000138"/>
            </a:solidFill>
            <a:ln w="19050" cap="sq">
              <a:solidFill>
                <a:srgbClr val="72EFAC"/>
              </a:solidFill>
              <a:prstDash val="solid"/>
              <a:miter/>
            </a:ln>
          </p:spPr>
        </p:sp>
        <p:sp>
          <p:nvSpPr>
            <p:cNvPr id="38" name="TextBox 38"/>
            <p:cNvSpPr txBox="1"/>
            <p:nvPr/>
          </p:nvSpPr>
          <p:spPr>
            <a:xfrm>
              <a:off x="0" y="-28575"/>
              <a:ext cx="296297" cy="324872"/>
            </a:xfrm>
            <a:prstGeom prst="rect">
              <a:avLst/>
            </a:prstGeom>
          </p:spPr>
          <p:txBody>
            <a:bodyPr lIns="43921" tIns="43921" rIns="43921" bIns="43921" rtlCol="0" anchor="ctr"/>
            <a:lstStyle/>
            <a:p>
              <a:pPr algn="ctr">
                <a:lnSpc>
                  <a:spcPts val="2774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9471235" y="4977989"/>
            <a:ext cx="789643" cy="789643"/>
            <a:chOff x="0" y="0"/>
            <a:chExt cx="296297" cy="296297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296297" cy="296297"/>
            </a:xfrm>
            <a:custGeom>
              <a:avLst/>
              <a:gdLst/>
              <a:ahLst/>
              <a:cxnLst/>
              <a:rect l="l" t="t" r="r" b="b"/>
              <a:pathLst>
                <a:path w="296297" h="296297">
                  <a:moveTo>
                    <a:pt x="0" y="0"/>
                  </a:moveTo>
                  <a:lnTo>
                    <a:pt x="296297" y="0"/>
                  </a:lnTo>
                  <a:lnTo>
                    <a:pt x="296297" y="296297"/>
                  </a:lnTo>
                  <a:lnTo>
                    <a:pt x="0" y="296297"/>
                  </a:lnTo>
                  <a:close/>
                </a:path>
              </a:pathLst>
            </a:custGeom>
            <a:solidFill>
              <a:srgbClr val="000138"/>
            </a:solidFill>
            <a:ln w="19050" cap="sq">
              <a:solidFill>
                <a:srgbClr val="72EFAC"/>
              </a:solidFill>
              <a:prstDash val="solid"/>
              <a:miter/>
            </a:ln>
          </p:spPr>
        </p:sp>
        <p:sp>
          <p:nvSpPr>
            <p:cNvPr id="41" name="TextBox 41"/>
            <p:cNvSpPr txBox="1"/>
            <p:nvPr/>
          </p:nvSpPr>
          <p:spPr>
            <a:xfrm>
              <a:off x="0" y="-28575"/>
              <a:ext cx="296297" cy="324872"/>
            </a:xfrm>
            <a:prstGeom prst="rect">
              <a:avLst/>
            </a:prstGeom>
          </p:spPr>
          <p:txBody>
            <a:bodyPr lIns="43921" tIns="43921" rIns="43921" bIns="43921" rtlCol="0" anchor="ctr"/>
            <a:lstStyle/>
            <a:p>
              <a:pPr algn="ctr">
                <a:lnSpc>
                  <a:spcPts val="2774"/>
                </a:lnSpc>
              </a:pPr>
              <a:endParaRPr/>
            </a:p>
          </p:txBody>
        </p:sp>
      </p:grpSp>
      <p:sp>
        <p:nvSpPr>
          <p:cNvPr id="42" name="Freeform 42"/>
          <p:cNvSpPr/>
          <p:nvPr/>
        </p:nvSpPr>
        <p:spPr>
          <a:xfrm>
            <a:off x="9584384" y="6226293"/>
            <a:ext cx="563344" cy="571198"/>
          </a:xfrm>
          <a:custGeom>
            <a:avLst/>
            <a:gdLst/>
            <a:ahLst/>
            <a:cxnLst/>
            <a:rect l="l" t="t" r="r" b="b"/>
            <a:pathLst>
              <a:path w="563344" h="571198">
                <a:moveTo>
                  <a:pt x="0" y="0"/>
                </a:moveTo>
                <a:lnTo>
                  <a:pt x="563344" y="0"/>
                </a:lnTo>
                <a:lnTo>
                  <a:pt x="563344" y="571198"/>
                </a:lnTo>
                <a:lnTo>
                  <a:pt x="0" y="5711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43"/>
          <p:cNvSpPr/>
          <p:nvPr/>
        </p:nvSpPr>
        <p:spPr>
          <a:xfrm>
            <a:off x="9567575" y="7409466"/>
            <a:ext cx="596962" cy="540997"/>
          </a:xfrm>
          <a:custGeom>
            <a:avLst/>
            <a:gdLst/>
            <a:ahLst/>
            <a:cxnLst/>
            <a:rect l="l" t="t" r="r" b="b"/>
            <a:pathLst>
              <a:path w="596962" h="540997">
                <a:moveTo>
                  <a:pt x="0" y="0"/>
                </a:moveTo>
                <a:lnTo>
                  <a:pt x="596962" y="0"/>
                </a:lnTo>
                <a:lnTo>
                  <a:pt x="596962" y="540996"/>
                </a:lnTo>
                <a:lnTo>
                  <a:pt x="0" y="5409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44" name="Freeform 44"/>
          <p:cNvSpPr/>
          <p:nvPr/>
        </p:nvSpPr>
        <p:spPr>
          <a:xfrm>
            <a:off x="9619771" y="8603390"/>
            <a:ext cx="492571" cy="492571"/>
          </a:xfrm>
          <a:custGeom>
            <a:avLst/>
            <a:gdLst/>
            <a:ahLst/>
            <a:cxnLst/>
            <a:rect l="l" t="t" r="r" b="b"/>
            <a:pathLst>
              <a:path w="492571" h="492571">
                <a:moveTo>
                  <a:pt x="0" y="0"/>
                </a:moveTo>
                <a:lnTo>
                  <a:pt x="492571" y="0"/>
                </a:lnTo>
                <a:lnTo>
                  <a:pt x="492571" y="492571"/>
                </a:lnTo>
                <a:lnTo>
                  <a:pt x="0" y="49257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45" name="Freeform 45"/>
          <p:cNvSpPr/>
          <p:nvPr/>
        </p:nvSpPr>
        <p:spPr>
          <a:xfrm>
            <a:off x="9555572" y="5054774"/>
            <a:ext cx="620967" cy="636074"/>
          </a:xfrm>
          <a:custGeom>
            <a:avLst/>
            <a:gdLst/>
            <a:ahLst/>
            <a:cxnLst/>
            <a:rect l="l" t="t" r="r" b="b"/>
            <a:pathLst>
              <a:path w="620967" h="636074">
                <a:moveTo>
                  <a:pt x="0" y="0"/>
                </a:moveTo>
                <a:lnTo>
                  <a:pt x="620968" y="0"/>
                </a:lnTo>
                <a:lnTo>
                  <a:pt x="620968" y="636074"/>
                </a:lnTo>
                <a:lnTo>
                  <a:pt x="0" y="63607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46" name="TextBox 46"/>
          <p:cNvSpPr txBox="1"/>
          <p:nvPr/>
        </p:nvSpPr>
        <p:spPr>
          <a:xfrm>
            <a:off x="10598361" y="6082372"/>
            <a:ext cx="4538398" cy="780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97"/>
              </a:lnSpc>
            </a:pPr>
            <a:r>
              <a:rPr lang="en-US" sz="2284" b="1" spc="-4">
                <a:solidFill>
                  <a:srgbClr val="72EFAC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RIDUCE L’IMPATTO </a:t>
            </a:r>
          </a:p>
          <a:p>
            <a:pPr algn="l">
              <a:lnSpc>
                <a:spcPts val="3197"/>
              </a:lnSpc>
            </a:pPr>
            <a:r>
              <a:rPr lang="en-US" sz="2284" b="1" spc="-4">
                <a:solidFill>
                  <a:srgbClr val="72EFAC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legale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0598361" y="7234028"/>
            <a:ext cx="4538398" cy="780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97"/>
              </a:lnSpc>
            </a:pPr>
            <a:r>
              <a:rPr lang="en-US" sz="2284" b="1" spc="-4">
                <a:solidFill>
                  <a:srgbClr val="72EFAC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RIDUCE O ANNULLA LA PERDITA DI CLIENTI E FATTURATO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0598361" y="8398119"/>
            <a:ext cx="5672653" cy="780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97"/>
              </a:lnSpc>
            </a:pPr>
            <a:r>
              <a:rPr lang="en-US" sz="2284" b="1" spc="-4">
                <a:solidFill>
                  <a:srgbClr val="72EFAC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CAPITALIZZA GLI ASSETS DIGITALI ACQUISITI NEL TEMPO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9471235" y="3597372"/>
            <a:ext cx="6974076" cy="1051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74"/>
              </a:lnSpc>
            </a:pPr>
            <a:r>
              <a:rPr lang="en-US" sz="7712" b="1" spc="-15">
                <a:solidFill>
                  <a:srgbClr val="FFFFFF">
                    <a:alpha val="22745"/>
                  </a:srgbClr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SOLUZIONI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0598361" y="4953692"/>
            <a:ext cx="5871641" cy="780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97"/>
              </a:lnSpc>
            </a:pPr>
            <a:r>
              <a:rPr lang="en-US" sz="2284" b="1" spc="-4">
                <a:solidFill>
                  <a:srgbClr val="72EFAC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ACCELERA I TEMPI </a:t>
            </a:r>
          </a:p>
          <a:p>
            <a:pPr algn="l">
              <a:lnSpc>
                <a:spcPts val="3197"/>
              </a:lnSpc>
            </a:pPr>
            <a:r>
              <a:rPr lang="en-US" sz="2284" b="1" spc="-4">
                <a:solidFill>
                  <a:srgbClr val="72EFAC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DI RIPARTENZA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908710" y="598374"/>
            <a:ext cx="10620944" cy="2609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176"/>
              </a:lnSpc>
            </a:pPr>
            <a:r>
              <a:rPr lang="en-US" sz="9600" b="1" spc="-19">
                <a:solidFill>
                  <a:srgbClr val="FFFFFF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Value Proposition per i C-Level</a:t>
            </a: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1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489192" y="-4741966"/>
            <a:ext cx="10296822" cy="10413980"/>
            <a:chOff x="0" y="0"/>
            <a:chExt cx="13729096" cy="1388530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29096" cy="13885306"/>
            </a:xfrm>
            <a:custGeom>
              <a:avLst/>
              <a:gdLst/>
              <a:ahLst/>
              <a:cxnLst/>
              <a:rect l="l" t="t" r="r" b="b"/>
              <a:pathLst>
                <a:path w="13729096" h="13885306">
                  <a:moveTo>
                    <a:pt x="0" y="0"/>
                  </a:moveTo>
                  <a:lnTo>
                    <a:pt x="13729096" y="0"/>
                  </a:lnTo>
                  <a:lnTo>
                    <a:pt x="13729096" y="13885306"/>
                  </a:lnTo>
                  <a:lnTo>
                    <a:pt x="0" y="138853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8000"/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flipH="1" flipV="1">
              <a:off x="7202598" y="5947252"/>
              <a:ext cx="5534830" cy="5486400"/>
            </a:xfrm>
            <a:custGeom>
              <a:avLst/>
              <a:gdLst/>
              <a:ahLst/>
              <a:cxnLst/>
              <a:rect l="l" t="t" r="r" b="b"/>
              <a:pathLst>
                <a:path w="5534830" h="5486400">
                  <a:moveTo>
                    <a:pt x="5534830" y="5486400"/>
                  </a:moveTo>
                  <a:lnTo>
                    <a:pt x="0" y="5486400"/>
                  </a:lnTo>
                  <a:lnTo>
                    <a:pt x="0" y="0"/>
                  </a:lnTo>
                  <a:lnTo>
                    <a:pt x="5534830" y="0"/>
                  </a:lnTo>
                  <a:lnTo>
                    <a:pt x="5534830" y="548640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3006642" y="5143500"/>
            <a:ext cx="9908394" cy="10021132"/>
            <a:chOff x="0" y="0"/>
            <a:chExt cx="13211193" cy="1336151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211193" cy="13361510"/>
            </a:xfrm>
            <a:custGeom>
              <a:avLst/>
              <a:gdLst/>
              <a:ahLst/>
              <a:cxnLst/>
              <a:rect l="l" t="t" r="r" b="b"/>
              <a:pathLst>
                <a:path w="13211193" h="13361510">
                  <a:moveTo>
                    <a:pt x="0" y="0"/>
                  </a:moveTo>
                  <a:lnTo>
                    <a:pt x="13211193" y="0"/>
                  </a:lnTo>
                  <a:lnTo>
                    <a:pt x="13211193" y="13361510"/>
                  </a:lnTo>
                  <a:lnTo>
                    <a:pt x="0" y="133615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8000"/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2559219" y="2743200"/>
              <a:ext cx="5534830" cy="5486400"/>
            </a:xfrm>
            <a:custGeom>
              <a:avLst/>
              <a:gdLst/>
              <a:ahLst/>
              <a:cxnLst/>
              <a:rect l="l" t="t" r="r" b="b"/>
              <a:pathLst>
                <a:path w="5534830" h="5486400">
                  <a:moveTo>
                    <a:pt x="0" y="0"/>
                  </a:moveTo>
                  <a:lnTo>
                    <a:pt x="5534830" y="0"/>
                  </a:lnTo>
                  <a:lnTo>
                    <a:pt x="553483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8" name="TextBox 8"/>
          <p:cNvSpPr txBox="1"/>
          <p:nvPr/>
        </p:nvSpPr>
        <p:spPr>
          <a:xfrm>
            <a:off x="6730720" y="1587689"/>
            <a:ext cx="4101405" cy="1323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176"/>
              </a:lnSpc>
            </a:pPr>
            <a:r>
              <a:rPr lang="en-US" sz="9600" b="1" spc="-19">
                <a:solidFill>
                  <a:srgbClr val="FFFFFF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Grazie!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4913206" y="2306180"/>
            <a:ext cx="8461589" cy="4054113"/>
            <a:chOff x="0" y="0"/>
            <a:chExt cx="11282118" cy="540548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536343" cy="5405484"/>
            </a:xfrm>
            <a:custGeom>
              <a:avLst/>
              <a:gdLst/>
              <a:ahLst/>
              <a:cxnLst/>
              <a:rect l="l" t="t" r="r" b="b"/>
              <a:pathLst>
                <a:path w="5536343" h="5405484">
                  <a:moveTo>
                    <a:pt x="0" y="0"/>
                  </a:moveTo>
                  <a:lnTo>
                    <a:pt x="5536343" y="0"/>
                  </a:lnTo>
                  <a:lnTo>
                    <a:pt x="5536343" y="5405484"/>
                  </a:lnTo>
                  <a:lnTo>
                    <a:pt x="0" y="5405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TextBox 11"/>
            <p:cNvSpPr txBox="1"/>
            <p:nvPr/>
          </p:nvSpPr>
          <p:spPr>
            <a:xfrm>
              <a:off x="4501667" y="1425421"/>
              <a:ext cx="6780451" cy="9132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390"/>
                </a:lnSpc>
                <a:spcBef>
                  <a:spcPct val="0"/>
                </a:spcBef>
              </a:pPr>
              <a:r>
                <a:rPr lang="en-US" sz="3850" b="1">
                  <a:solidFill>
                    <a:srgbClr val="FFFFFF"/>
                  </a:solidFill>
                  <a:latin typeface="Gill Sans Medium"/>
                  <a:ea typeface="Gill Sans Medium"/>
                  <a:cs typeface="Gill Sans Medium"/>
                  <a:sym typeface="Gill Sans Medium"/>
                  <a:hlinkClick r:id="rId7" tooltip="https://orizon.one"/>
                </a:rPr>
                <a:t>www.orizon.one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4501667" y="2958850"/>
              <a:ext cx="6780451" cy="9132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390"/>
                </a:lnSpc>
                <a:spcBef>
                  <a:spcPct val="0"/>
                </a:spcBef>
              </a:pPr>
              <a:r>
                <a:rPr lang="en-US" sz="3850" b="1">
                  <a:solidFill>
                    <a:srgbClr val="FFFFFF"/>
                  </a:solidFill>
                  <a:latin typeface="Gill Sans Medium"/>
                  <a:ea typeface="Gill Sans Medium"/>
                  <a:cs typeface="Gill Sans Medium"/>
                  <a:sym typeface="Gill Sans Medium"/>
                  <a:hlinkClick r:id="rId8" tooltip="mailto:info@orizon.one"/>
                </a:rPr>
                <a:t>info@orizon.one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4501667" y="4492279"/>
              <a:ext cx="6780451" cy="9132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390"/>
                </a:lnSpc>
                <a:spcBef>
                  <a:spcPct val="0"/>
                </a:spcBef>
              </a:pPr>
              <a:r>
                <a:rPr lang="en-US" sz="3850" b="1">
                  <a:solidFill>
                    <a:srgbClr val="FFFFFF"/>
                  </a:solidFill>
                  <a:latin typeface="Gill Sans Medium"/>
                  <a:ea typeface="Gill Sans Medium"/>
                  <a:cs typeface="Gill Sans Medium"/>
                  <a:sym typeface="Gill Sans Medium"/>
                  <a:hlinkClick r:id="rId9" tooltip="tel:+390307687766"/>
                </a:rPr>
                <a:t>+39 030 768 7766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760747" y="6950564"/>
            <a:ext cx="2041352" cy="2041352"/>
            <a:chOff x="0" y="0"/>
            <a:chExt cx="2721802" cy="272180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721802" cy="2721802"/>
            </a:xfrm>
            <a:custGeom>
              <a:avLst/>
              <a:gdLst/>
              <a:ahLst/>
              <a:cxnLst/>
              <a:rect l="l" t="t" r="r" b="b"/>
              <a:pathLst>
                <a:path w="2721802" h="2721802">
                  <a:moveTo>
                    <a:pt x="0" y="0"/>
                  </a:moveTo>
                  <a:lnTo>
                    <a:pt x="2721802" y="0"/>
                  </a:lnTo>
                  <a:lnTo>
                    <a:pt x="2721802" y="2721802"/>
                  </a:lnTo>
                  <a:lnTo>
                    <a:pt x="0" y="27218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1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006642" y="5143500"/>
            <a:ext cx="9908394" cy="10021132"/>
            <a:chOff x="0" y="0"/>
            <a:chExt cx="13211193" cy="133615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11193" cy="13361510"/>
            </a:xfrm>
            <a:custGeom>
              <a:avLst/>
              <a:gdLst/>
              <a:ahLst/>
              <a:cxnLst/>
              <a:rect l="l" t="t" r="r" b="b"/>
              <a:pathLst>
                <a:path w="13211193" h="13361510">
                  <a:moveTo>
                    <a:pt x="0" y="0"/>
                  </a:moveTo>
                  <a:lnTo>
                    <a:pt x="13211193" y="0"/>
                  </a:lnTo>
                  <a:lnTo>
                    <a:pt x="13211193" y="13361510"/>
                  </a:lnTo>
                  <a:lnTo>
                    <a:pt x="0" y="133615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8000"/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2559219" y="2743200"/>
              <a:ext cx="5534830" cy="5486400"/>
            </a:xfrm>
            <a:custGeom>
              <a:avLst/>
              <a:gdLst/>
              <a:ahLst/>
              <a:cxnLst/>
              <a:rect l="l" t="t" r="r" b="b"/>
              <a:pathLst>
                <a:path w="5534830" h="5486400">
                  <a:moveTo>
                    <a:pt x="0" y="0"/>
                  </a:moveTo>
                  <a:lnTo>
                    <a:pt x="5534830" y="0"/>
                  </a:lnTo>
                  <a:lnTo>
                    <a:pt x="553483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-6489192" y="-4741966"/>
            <a:ext cx="10296822" cy="10413980"/>
            <a:chOff x="0" y="0"/>
            <a:chExt cx="13729096" cy="1388530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729096" cy="13885306"/>
            </a:xfrm>
            <a:custGeom>
              <a:avLst/>
              <a:gdLst/>
              <a:ahLst/>
              <a:cxnLst/>
              <a:rect l="l" t="t" r="r" b="b"/>
              <a:pathLst>
                <a:path w="13729096" h="13885306">
                  <a:moveTo>
                    <a:pt x="0" y="0"/>
                  </a:moveTo>
                  <a:lnTo>
                    <a:pt x="13729096" y="0"/>
                  </a:lnTo>
                  <a:lnTo>
                    <a:pt x="13729096" y="13885306"/>
                  </a:lnTo>
                  <a:lnTo>
                    <a:pt x="0" y="138853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8000"/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flipH="1" flipV="1">
              <a:off x="7202598" y="5947252"/>
              <a:ext cx="5534830" cy="5486400"/>
            </a:xfrm>
            <a:custGeom>
              <a:avLst/>
              <a:gdLst/>
              <a:ahLst/>
              <a:cxnLst/>
              <a:rect l="l" t="t" r="r" b="b"/>
              <a:pathLst>
                <a:path w="5534830" h="5486400">
                  <a:moveTo>
                    <a:pt x="5534830" y="5486400"/>
                  </a:moveTo>
                  <a:lnTo>
                    <a:pt x="0" y="5486400"/>
                  </a:lnTo>
                  <a:lnTo>
                    <a:pt x="0" y="0"/>
                  </a:lnTo>
                  <a:lnTo>
                    <a:pt x="5534830" y="0"/>
                  </a:lnTo>
                  <a:lnTo>
                    <a:pt x="5534830" y="548640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076" y="904173"/>
            <a:ext cx="16172840" cy="953568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712122" y="2079844"/>
            <a:ext cx="508271" cy="7184340"/>
            <a:chOff x="0" y="0"/>
            <a:chExt cx="122519" cy="173179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2519" cy="1731791"/>
            </a:xfrm>
            <a:custGeom>
              <a:avLst/>
              <a:gdLst/>
              <a:ahLst/>
              <a:cxnLst/>
              <a:rect l="l" t="t" r="r" b="b"/>
              <a:pathLst>
                <a:path w="122519" h="1731791">
                  <a:moveTo>
                    <a:pt x="0" y="0"/>
                  </a:moveTo>
                  <a:lnTo>
                    <a:pt x="122519" y="0"/>
                  </a:lnTo>
                  <a:lnTo>
                    <a:pt x="122519" y="1731791"/>
                  </a:lnTo>
                  <a:lnTo>
                    <a:pt x="0" y="1731791"/>
                  </a:lnTo>
                  <a:close/>
                </a:path>
              </a:pathLst>
            </a:custGeom>
            <a:solidFill>
              <a:srgbClr val="000138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122519" cy="17603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74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132249" y="1095375"/>
            <a:ext cx="11080283" cy="1355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00"/>
              </a:lnSpc>
            </a:pPr>
            <a:r>
              <a:rPr lang="en-US" sz="5000" b="1" spc="-10">
                <a:solidFill>
                  <a:srgbClr val="FFFFFF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Progressione e Complessità della Cybersecurity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712122" y="6530870"/>
            <a:ext cx="1569441" cy="325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67"/>
              </a:lnSpc>
            </a:pPr>
            <a:r>
              <a:rPr lang="en-US" sz="1748" b="1">
                <a:solidFill>
                  <a:srgbClr val="F4433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Virus, Worms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440517" y="6014067"/>
            <a:ext cx="1382519" cy="325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67"/>
              </a:lnSpc>
            </a:pPr>
            <a:r>
              <a:rPr lang="en-US" sz="1748" b="1">
                <a:solidFill>
                  <a:srgbClr val="F4433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Macro Virus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547698" y="5346937"/>
            <a:ext cx="736791" cy="325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67"/>
              </a:lnSpc>
            </a:pPr>
            <a:r>
              <a:rPr lang="en-US" sz="1748" b="1">
                <a:solidFill>
                  <a:srgbClr val="F4433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Trojan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139971" y="4708255"/>
            <a:ext cx="2921795" cy="325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67"/>
              </a:lnSpc>
            </a:pPr>
            <a:r>
              <a:rPr lang="en-US" sz="1748" b="1">
                <a:solidFill>
                  <a:srgbClr val="F4433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Malware, Phishing, DDoS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483496" y="4126823"/>
            <a:ext cx="978349" cy="325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67"/>
              </a:lnSpc>
            </a:pPr>
            <a:r>
              <a:rPr lang="en-US" sz="1748" b="1">
                <a:solidFill>
                  <a:srgbClr val="F4433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Rootkits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958673" y="3632239"/>
            <a:ext cx="2183948" cy="325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67"/>
              </a:lnSpc>
            </a:pPr>
            <a:r>
              <a:rPr lang="en-US" sz="1748" b="1">
                <a:solidFill>
                  <a:srgbClr val="F4433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Ransomware, APT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779045" y="3116663"/>
            <a:ext cx="2960822" cy="325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67"/>
              </a:lnSpc>
            </a:pPr>
            <a:r>
              <a:rPr lang="en-US" sz="1748" b="1">
                <a:solidFill>
                  <a:srgbClr val="F4433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Cloud Attacks, Exploit Kit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142620" y="2601087"/>
            <a:ext cx="3200903" cy="325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67"/>
              </a:lnSpc>
            </a:pPr>
            <a:r>
              <a:rPr lang="en-US" sz="1748" b="1">
                <a:solidFill>
                  <a:srgbClr val="F4433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AI-powered Attacks, XaaS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744813" y="7749187"/>
            <a:ext cx="1129932" cy="668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67"/>
              </a:lnSpc>
            </a:pPr>
            <a:r>
              <a:rPr lang="en-US" sz="1748" b="1">
                <a:solidFill>
                  <a:srgbClr val="72EFA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Firewall, Antivirus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823036" y="7791703"/>
            <a:ext cx="3906929" cy="325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67"/>
              </a:lnSpc>
            </a:pPr>
            <a:r>
              <a:rPr lang="en-US" sz="1748" b="1">
                <a:solidFill>
                  <a:srgbClr val="72EFA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Antivirus Aggiornati, Filtri Email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600868" y="7290487"/>
            <a:ext cx="3765256" cy="325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67"/>
              </a:lnSpc>
            </a:pPr>
            <a:r>
              <a:rPr lang="en-US" sz="1748" b="1">
                <a:solidFill>
                  <a:srgbClr val="72EFA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IDS/IPS, Firewall Avanzati, MFA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094340" y="6789271"/>
            <a:ext cx="3606632" cy="325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67"/>
              </a:lnSpc>
            </a:pPr>
            <a:r>
              <a:rPr lang="en-US" sz="1748" b="1">
                <a:solidFill>
                  <a:srgbClr val="72EFA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EDR/XDR, Rilevamento Rootkit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662209" y="6272468"/>
            <a:ext cx="3801277" cy="325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67"/>
              </a:lnSpc>
            </a:pPr>
            <a:r>
              <a:rPr lang="en-US" sz="1748" b="1">
                <a:solidFill>
                  <a:srgbClr val="72EFA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Backup, Gestione Privilegi, MDR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1259456" y="5756892"/>
            <a:ext cx="4874124" cy="325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67"/>
              </a:lnSpc>
            </a:pPr>
            <a:r>
              <a:rPr lang="en-US" sz="1748" b="1">
                <a:solidFill>
                  <a:srgbClr val="72EFA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Cloud Security, Rilevamento Vulnerabilità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2856703" y="4934778"/>
            <a:ext cx="3478619" cy="325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67"/>
              </a:lnSpc>
            </a:pPr>
            <a:r>
              <a:rPr lang="en-US" sz="1748" b="1">
                <a:solidFill>
                  <a:srgbClr val="72EFA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Zero Trust, AI per Rilevazione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4712515" y="3761440"/>
            <a:ext cx="797445" cy="325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67"/>
              </a:lnSpc>
            </a:pPr>
            <a:r>
              <a:rPr lang="en-US" sz="1748" b="1">
                <a:solidFill>
                  <a:srgbClr val="72EFA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SOC AI</a:t>
            </a:r>
          </a:p>
        </p:txBody>
      </p:sp>
      <p:sp>
        <p:nvSpPr>
          <p:cNvPr id="29" name="Freeform 29"/>
          <p:cNvSpPr/>
          <p:nvPr/>
        </p:nvSpPr>
        <p:spPr>
          <a:xfrm>
            <a:off x="1028700" y="9258300"/>
            <a:ext cx="2148062" cy="584790"/>
          </a:xfrm>
          <a:custGeom>
            <a:avLst/>
            <a:gdLst/>
            <a:ahLst/>
            <a:cxnLst/>
            <a:rect l="l" t="t" r="r" b="b"/>
            <a:pathLst>
              <a:path w="2148062" h="584790">
                <a:moveTo>
                  <a:pt x="0" y="0"/>
                </a:moveTo>
                <a:lnTo>
                  <a:pt x="2148062" y="0"/>
                </a:lnTo>
                <a:lnTo>
                  <a:pt x="2148062" y="584790"/>
                </a:lnTo>
                <a:lnTo>
                  <a:pt x="0" y="5847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1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006642" y="5143500"/>
            <a:ext cx="9908394" cy="10021132"/>
            <a:chOff x="0" y="0"/>
            <a:chExt cx="13211193" cy="133615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11193" cy="13361510"/>
            </a:xfrm>
            <a:custGeom>
              <a:avLst/>
              <a:gdLst/>
              <a:ahLst/>
              <a:cxnLst/>
              <a:rect l="l" t="t" r="r" b="b"/>
              <a:pathLst>
                <a:path w="13211193" h="13361510">
                  <a:moveTo>
                    <a:pt x="0" y="0"/>
                  </a:moveTo>
                  <a:lnTo>
                    <a:pt x="13211193" y="0"/>
                  </a:lnTo>
                  <a:lnTo>
                    <a:pt x="13211193" y="13361510"/>
                  </a:lnTo>
                  <a:lnTo>
                    <a:pt x="0" y="133615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8000"/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2559219" y="2743200"/>
              <a:ext cx="5534830" cy="5486400"/>
            </a:xfrm>
            <a:custGeom>
              <a:avLst/>
              <a:gdLst/>
              <a:ahLst/>
              <a:cxnLst/>
              <a:rect l="l" t="t" r="r" b="b"/>
              <a:pathLst>
                <a:path w="5534830" h="5486400">
                  <a:moveTo>
                    <a:pt x="0" y="0"/>
                  </a:moveTo>
                  <a:lnTo>
                    <a:pt x="5534830" y="0"/>
                  </a:lnTo>
                  <a:lnTo>
                    <a:pt x="553483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-6489192" y="-4741966"/>
            <a:ext cx="10296822" cy="10413980"/>
            <a:chOff x="0" y="0"/>
            <a:chExt cx="13729096" cy="1388530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729096" cy="13885306"/>
            </a:xfrm>
            <a:custGeom>
              <a:avLst/>
              <a:gdLst/>
              <a:ahLst/>
              <a:cxnLst/>
              <a:rect l="l" t="t" r="r" b="b"/>
              <a:pathLst>
                <a:path w="13729096" h="13885306">
                  <a:moveTo>
                    <a:pt x="0" y="0"/>
                  </a:moveTo>
                  <a:lnTo>
                    <a:pt x="13729096" y="0"/>
                  </a:lnTo>
                  <a:lnTo>
                    <a:pt x="13729096" y="13885306"/>
                  </a:lnTo>
                  <a:lnTo>
                    <a:pt x="0" y="138853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8000"/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flipH="1" flipV="1">
              <a:off x="7202598" y="5947252"/>
              <a:ext cx="5534830" cy="5486400"/>
            </a:xfrm>
            <a:custGeom>
              <a:avLst/>
              <a:gdLst/>
              <a:ahLst/>
              <a:cxnLst/>
              <a:rect l="l" t="t" r="r" b="b"/>
              <a:pathLst>
                <a:path w="5534830" h="5486400">
                  <a:moveTo>
                    <a:pt x="5534830" y="5486400"/>
                  </a:moveTo>
                  <a:lnTo>
                    <a:pt x="0" y="5486400"/>
                  </a:lnTo>
                  <a:lnTo>
                    <a:pt x="0" y="0"/>
                  </a:lnTo>
                  <a:lnTo>
                    <a:pt x="5534830" y="0"/>
                  </a:lnTo>
                  <a:lnTo>
                    <a:pt x="5534830" y="548640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486233" y="2885547"/>
            <a:ext cx="8928262" cy="5121143"/>
            <a:chOff x="0" y="0"/>
            <a:chExt cx="7981950" cy="4578350"/>
          </a:xfrm>
        </p:grpSpPr>
        <p:sp>
          <p:nvSpPr>
            <p:cNvPr id="9" name="Freeform 9"/>
            <p:cNvSpPr/>
            <p:nvPr/>
          </p:nvSpPr>
          <p:spPr>
            <a:xfrm>
              <a:off x="765810" y="21590"/>
              <a:ext cx="6451600" cy="4326890"/>
            </a:xfrm>
            <a:custGeom>
              <a:avLst/>
              <a:gdLst/>
              <a:ahLst/>
              <a:cxnLst/>
              <a:rect l="l" t="t" r="r" b="b"/>
              <a:pathLst>
                <a:path w="6451600" h="4326890">
                  <a:moveTo>
                    <a:pt x="6224270" y="0"/>
                  </a:moveTo>
                  <a:lnTo>
                    <a:pt x="226060" y="0"/>
                  </a:lnTo>
                  <a:cubicBezTo>
                    <a:pt x="101600" y="0"/>
                    <a:pt x="0" y="101600"/>
                    <a:pt x="0" y="226060"/>
                  </a:cubicBezTo>
                  <a:lnTo>
                    <a:pt x="0" y="4326890"/>
                  </a:lnTo>
                  <a:lnTo>
                    <a:pt x="6451601" y="4326890"/>
                  </a:lnTo>
                  <a:lnTo>
                    <a:pt x="6451601" y="226060"/>
                  </a:lnTo>
                  <a:cubicBezTo>
                    <a:pt x="6450331" y="101600"/>
                    <a:pt x="6348731" y="0"/>
                    <a:pt x="6224270" y="0"/>
                  </a:cubicBezTo>
                  <a:close/>
                  <a:moveTo>
                    <a:pt x="6252210" y="4043680"/>
                  </a:moveTo>
                  <a:lnTo>
                    <a:pt x="196851" y="4043680"/>
                  </a:lnTo>
                  <a:lnTo>
                    <a:pt x="196851" y="255270"/>
                  </a:lnTo>
                  <a:lnTo>
                    <a:pt x="6252210" y="255270"/>
                  </a:lnTo>
                  <a:lnTo>
                    <a:pt x="6252210" y="404368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7981950" cy="4542790"/>
            </a:xfrm>
            <a:custGeom>
              <a:avLst/>
              <a:gdLst/>
              <a:ahLst/>
              <a:cxnLst/>
              <a:rect l="l" t="t" r="r" b="b"/>
              <a:pathLst>
                <a:path w="7981950" h="4542790">
                  <a:moveTo>
                    <a:pt x="7239000" y="4348480"/>
                  </a:moveTo>
                  <a:lnTo>
                    <a:pt x="7239000" y="243840"/>
                  </a:lnTo>
                  <a:cubicBezTo>
                    <a:pt x="7239000" y="109220"/>
                    <a:pt x="7129780" y="0"/>
                    <a:pt x="6995160" y="0"/>
                  </a:cubicBezTo>
                  <a:lnTo>
                    <a:pt x="985520" y="0"/>
                  </a:lnTo>
                  <a:cubicBezTo>
                    <a:pt x="852170" y="0"/>
                    <a:pt x="742950" y="109220"/>
                    <a:pt x="742950" y="243840"/>
                  </a:cubicBezTo>
                  <a:lnTo>
                    <a:pt x="742950" y="4349750"/>
                  </a:lnTo>
                  <a:lnTo>
                    <a:pt x="0" y="4349750"/>
                  </a:lnTo>
                  <a:lnTo>
                    <a:pt x="0" y="4447540"/>
                  </a:lnTo>
                  <a:cubicBezTo>
                    <a:pt x="0" y="4500880"/>
                    <a:pt x="43180" y="4542790"/>
                    <a:pt x="95250" y="4542790"/>
                  </a:cubicBezTo>
                  <a:lnTo>
                    <a:pt x="7886700" y="4542790"/>
                  </a:lnTo>
                  <a:cubicBezTo>
                    <a:pt x="7940040" y="4542790"/>
                    <a:pt x="7981950" y="4499610"/>
                    <a:pt x="7981950" y="4447540"/>
                  </a:cubicBezTo>
                  <a:lnTo>
                    <a:pt x="7981950" y="4349750"/>
                  </a:lnTo>
                  <a:lnTo>
                    <a:pt x="7239000" y="4349750"/>
                  </a:lnTo>
                  <a:close/>
                  <a:moveTo>
                    <a:pt x="4519930" y="4348480"/>
                  </a:moveTo>
                  <a:lnTo>
                    <a:pt x="4519930" y="4349750"/>
                  </a:lnTo>
                  <a:cubicBezTo>
                    <a:pt x="4519930" y="4403090"/>
                    <a:pt x="4476750" y="4445000"/>
                    <a:pt x="4424680" y="4445000"/>
                  </a:cubicBezTo>
                  <a:lnTo>
                    <a:pt x="3557270" y="4445000"/>
                  </a:lnTo>
                  <a:cubicBezTo>
                    <a:pt x="3503930" y="4445000"/>
                    <a:pt x="3462020" y="4401820"/>
                    <a:pt x="3462020" y="4349750"/>
                  </a:cubicBezTo>
                  <a:lnTo>
                    <a:pt x="3462020" y="4348480"/>
                  </a:lnTo>
                  <a:lnTo>
                    <a:pt x="765810" y="4348480"/>
                  </a:lnTo>
                  <a:lnTo>
                    <a:pt x="765810" y="247650"/>
                  </a:lnTo>
                  <a:cubicBezTo>
                    <a:pt x="765810" y="123190"/>
                    <a:pt x="867410" y="21590"/>
                    <a:pt x="991870" y="21590"/>
                  </a:cubicBezTo>
                  <a:lnTo>
                    <a:pt x="6990080" y="21590"/>
                  </a:lnTo>
                  <a:cubicBezTo>
                    <a:pt x="7114539" y="21590"/>
                    <a:pt x="7216139" y="123190"/>
                    <a:pt x="7216139" y="247650"/>
                  </a:cubicBezTo>
                  <a:lnTo>
                    <a:pt x="7216139" y="4348480"/>
                  </a:lnTo>
                  <a:lnTo>
                    <a:pt x="4519930" y="4348480"/>
                  </a:lnTo>
                  <a:close/>
                </a:path>
              </a:pathLst>
            </a:custGeom>
            <a:solidFill>
              <a:srgbClr val="969696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3460750" y="4349750"/>
              <a:ext cx="1059180" cy="96520"/>
            </a:xfrm>
            <a:custGeom>
              <a:avLst/>
              <a:gdLst/>
              <a:ahLst/>
              <a:cxnLst/>
              <a:rect l="l" t="t" r="r" b="b"/>
              <a:pathLst>
                <a:path w="1059180" h="96520">
                  <a:moveTo>
                    <a:pt x="96520" y="96520"/>
                  </a:moveTo>
                  <a:lnTo>
                    <a:pt x="963930" y="96520"/>
                  </a:lnTo>
                  <a:cubicBezTo>
                    <a:pt x="1017270" y="96520"/>
                    <a:pt x="1059180" y="53340"/>
                    <a:pt x="1059180" y="1270"/>
                  </a:cubicBezTo>
                  <a:lnTo>
                    <a:pt x="1059180" y="0"/>
                  </a:lnTo>
                  <a:lnTo>
                    <a:pt x="0" y="0"/>
                  </a:lnTo>
                  <a:lnTo>
                    <a:pt x="0" y="1270"/>
                  </a:lnTo>
                  <a:cubicBezTo>
                    <a:pt x="0" y="53340"/>
                    <a:pt x="43180" y="96520"/>
                    <a:pt x="96520" y="96520"/>
                  </a:cubicBezTo>
                  <a:close/>
                </a:path>
              </a:pathLst>
            </a:custGeom>
            <a:solidFill>
              <a:srgbClr val="727171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163830" y="4542790"/>
              <a:ext cx="7654290" cy="35560"/>
            </a:xfrm>
            <a:custGeom>
              <a:avLst/>
              <a:gdLst/>
              <a:ahLst/>
              <a:cxnLst/>
              <a:rect l="l" t="t" r="r" b="b"/>
              <a:pathLst>
                <a:path w="7654290" h="35560">
                  <a:moveTo>
                    <a:pt x="0" y="0"/>
                  </a:moveTo>
                  <a:cubicBezTo>
                    <a:pt x="0" y="20320"/>
                    <a:pt x="16510" y="35560"/>
                    <a:pt x="35560" y="35560"/>
                  </a:cubicBezTo>
                  <a:lnTo>
                    <a:pt x="7618730" y="35560"/>
                  </a:lnTo>
                  <a:cubicBezTo>
                    <a:pt x="7639050" y="35560"/>
                    <a:pt x="7654290" y="19050"/>
                    <a:pt x="76542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27171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962660" y="276860"/>
              <a:ext cx="6055360" cy="3789680"/>
            </a:xfrm>
            <a:custGeom>
              <a:avLst/>
              <a:gdLst/>
              <a:ahLst/>
              <a:cxnLst/>
              <a:rect l="l" t="t" r="r" b="b"/>
              <a:pathLst>
                <a:path w="6055360" h="3789680">
                  <a:moveTo>
                    <a:pt x="0" y="0"/>
                  </a:moveTo>
                  <a:lnTo>
                    <a:pt x="6055360" y="0"/>
                  </a:lnTo>
                  <a:lnTo>
                    <a:pt x="6055360" y="3789680"/>
                  </a:lnTo>
                  <a:lnTo>
                    <a:pt x="0" y="3789680"/>
                  </a:lnTo>
                  <a:close/>
                </a:path>
              </a:pathLst>
            </a:custGeom>
            <a:blipFill>
              <a:blip r:embed="rId5"/>
              <a:stretch>
                <a:fillRect l="-5630" r="-5630"/>
              </a:stretch>
            </a:blipFill>
          </p:spPr>
        </p:sp>
      </p:grpSp>
      <p:sp>
        <p:nvSpPr>
          <p:cNvPr id="14" name="TextBox 14"/>
          <p:cNvSpPr txBox="1"/>
          <p:nvPr/>
        </p:nvSpPr>
        <p:spPr>
          <a:xfrm>
            <a:off x="10761665" y="1826976"/>
            <a:ext cx="4391942" cy="1058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99"/>
              </a:lnSpc>
            </a:pPr>
            <a:r>
              <a:rPr lang="en-US" sz="1800" b="1">
                <a:solidFill>
                  <a:srgbClr val="E0D6D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Compromissione di fornitori terzi che si ripercuote sulle aziende clienti.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761665" y="1205946"/>
            <a:ext cx="5912251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 spc="-4">
                <a:solidFill>
                  <a:srgbClr val="72EFAC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Attacchi alla Supply Chain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471274" y="1329771"/>
            <a:ext cx="6533706" cy="1346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99"/>
              </a:lnSpc>
            </a:pPr>
            <a:r>
              <a:rPr lang="en-US" sz="4999" b="1" spc="-9">
                <a:solidFill>
                  <a:srgbClr val="FFFFFF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Realtà degli Attacchi Moderni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761665" y="3655493"/>
            <a:ext cx="4391942" cy="1058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99"/>
              </a:lnSpc>
            </a:pPr>
            <a:r>
              <a:rPr lang="en-US" sz="1800" b="1">
                <a:solidFill>
                  <a:srgbClr val="E0D6D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Errori nella configurazione dei servizi cloud possono esporre dati sensibili.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761665" y="3033193"/>
            <a:ext cx="5801450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 spc="-4">
                <a:solidFill>
                  <a:srgbClr val="72EFAC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Configurazioni Errate in Cloud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761665" y="5493350"/>
            <a:ext cx="4391942" cy="1058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99"/>
              </a:lnSpc>
            </a:pPr>
            <a:r>
              <a:rPr lang="en-US" sz="1800" b="1">
                <a:solidFill>
                  <a:srgbClr val="E0D6D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Dipendenti malintenzionati, negligenti o non consapevoli possono causare violazioni.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761665" y="4871050"/>
            <a:ext cx="5912251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 spc="-4">
                <a:solidFill>
                  <a:srgbClr val="72EFAC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Minacce Interne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761665" y="6775128"/>
            <a:ext cx="5912251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 spc="-4">
                <a:solidFill>
                  <a:srgbClr val="72EFAC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Evoluzione degli attacchi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761665" y="7397428"/>
            <a:ext cx="4391942" cy="1420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99"/>
              </a:lnSpc>
            </a:pPr>
            <a:r>
              <a:rPr lang="en-US" sz="1800" b="1">
                <a:solidFill>
                  <a:srgbClr val="E0D6D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Gli attacchi più evoluti includono ransomware, spear phishing, attacchi zero-day, DDoS, Exploit di vulnerabilità e attacchi IA.</a:t>
            </a:r>
          </a:p>
        </p:txBody>
      </p:sp>
      <p:sp>
        <p:nvSpPr>
          <p:cNvPr id="23" name="Freeform 23"/>
          <p:cNvSpPr/>
          <p:nvPr/>
        </p:nvSpPr>
        <p:spPr>
          <a:xfrm>
            <a:off x="1028700" y="9258300"/>
            <a:ext cx="2148062" cy="584790"/>
          </a:xfrm>
          <a:custGeom>
            <a:avLst/>
            <a:gdLst/>
            <a:ahLst/>
            <a:cxnLst/>
            <a:rect l="l" t="t" r="r" b="b"/>
            <a:pathLst>
              <a:path w="2148062" h="584790">
                <a:moveTo>
                  <a:pt x="0" y="0"/>
                </a:moveTo>
                <a:lnTo>
                  <a:pt x="2148062" y="0"/>
                </a:lnTo>
                <a:lnTo>
                  <a:pt x="2148062" y="584790"/>
                </a:lnTo>
                <a:lnTo>
                  <a:pt x="0" y="5847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1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006642" y="5143500"/>
            <a:ext cx="9908394" cy="10021132"/>
            <a:chOff x="0" y="0"/>
            <a:chExt cx="13211193" cy="133615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11193" cy="13361510"/>
            </a:xfrm>
            <a:custGeom>
              <a:avLst/>
              <a:gdLst/>
              <a:ahLst/>
              <a:cxnLst/>
              <a:rect l="l" t="t" r="r" b="b"/>
              <a:pathLst>
                <a:path w="13211193" h="13361510">
                  <a:moveTo>
                    <a:pt x="0" y="0"/>
                  </a:moveTo>
                  <a:lnTo>
                    <a:pt x="13211193" y="0"/>
                  </a:lnTo>
                  <a:lnTo>
                    <a:pt x="13211193" y="13361510"/>
                  </a:lnTo>
                  <a:lnTo>
                    <a:pt x="0" y="133615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8000"/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2559219" y="2743200"/>
              <a:ext cx="5534830" cy="5486400"/>
            </a:xfrm>
            <a:custGeom>
              <a:avLst/>
              <a:gdLst/>
              <a:ahLst/>
              <a:cxnLst/>
              <a:rect l="l" t="t" r="r" b="b"/>
              <a:pathLst>
                <a:path w="5534830" h="5486400">
                  <a:moveTo>
                    <a:pt x="0" y="0"/>
                  </a:moveTo>
                  <a:lnTo>
                    <a:pt x="5534830" y="0"/>
                  </a:lnTo>
                  <a:lnTo>
                    <a:pt x="553483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-6489192" y="-4741966"/>
            <a:ext cx="10296822" cy="10413980"/>
            <a:chOff x="0" y="0"/>
            <a:chExt cx="13729096" cy="1388530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729096" cy="13885306"/>
            </a:xfrm>
            <a:custGeom>
              <a:avLst/>
              <a:gdLst/>
              <a:ahLst/>
              <a:cxnLst/>
              <a:rect l="l" t="t" r="r" b="b"/>
              <a:pathLst>
                <a:path w="13729096" h="13885306">
                  <a:moveTo>
                    <a:pt x="0" y="0"/>
                  </a:moveTo>
                  <a:lnTo>
                    <a:pt x="13729096" y="0"/>
                  </a:lnTo>
                  <a:lnTo>
                    <a:pt x="13729096" y="13885306"/>
                  </a:lnTo>
                  <a:lnTo>
                    <a:pt x="0" y="138853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8000"/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flipH="1" flipV="1">
              <a:off x="7202598" y="5947252"/>
              <a:ext cx="5534830" cy="5486400"/>
            </a:xfrm>
            <a:custGeom>
              <a:avLst/>
              <a:gdLst/>
              <a:ahLst/>
              <a:cxnLst/>
              <a:rect l="l" t="t" r="r" b="b"/>
              <a:pathLst>
                <a:path w="5534830" h="5486400">
                  <a:moveTo>
                    <a:pt x="5534830" y="5486400"/>
                  </a:moveTo>
                  <a:lnTo>
                    <a:pt x="0" y="5486400"/>
                  </a:lnTo>
                  <a:lnTo>
                    <a:pt x="0" y="0"/>
                  </a:lnTo>
                  <a:lnTo>
                    <a:pt x="5534830" y="0"/>
                  </a:lnTo>
                  <a:lnTo>
                    <a:pt x="5534830" y="548640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8" name="TextBox 8"/>
          <p:cNvSpPr txBox="1"/>
          <p:nvPr/>
        </p:nvSpPr>
        <p:spPr>
          <a:xfrm>
            <a:off x="2211081" y="2534412"/>
            <a:ext cx="13821147" cy="2609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76"/>
              </a:lnSpc>
            </a:pPr>
            <a:r>
              <a:rPr lang="en-US" sz="9600" b="1" spc="-19">
                <a:solidFill>
                  <a:srgbClr val="72EFAC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Mito della Sicurezza Totale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149081" y="5450923"/>
            <a:ext cx="11989837" cy="1988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3"/>
              </a:lnSpc>
            </a:pPr>
            <a:r>
              <a:rPr lang="en-US" sz="2799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Molte aziende credono che basti investire in strumenti di sicurezza tradizionali o che basti esternalizzare i servizi in cloud per essere immuni agli attacchi.</a:t>
            </a:r>
          </a:p>
        </p:txBody>
      </p:sp>
      <p:sp>
        <p:nvSpPr>
          <p:cNvPr id="10" name="Freeform 10"/>
          <p:cNvSpPr/>
          <p:nvPr/>
        </p:nvSpPr>
        <p:spPr>
          <a:xfrm>
            <a:off x="1028700" y="9258300"/>
            <a:ext cx="2148062" cy="584790"/>
          </a:xfrm>
          <a:custGeom>
            <a:avLst/>
            <a:gdLst/>
            <a:ahLst/>
            <a:cxnLst/>
            <a:rect l="l" t="t" r="r" b="b"/>
            <a:pathLst>
              <a:path w="2148062" h="584790">
                <a:moveTo>
                  <a:pt x="0" y="0"/>
                </a:moveTo>
                <a:lnTo>
                  <a:pt x="2148062" y="0"/>
                </a:lnTo>
                <a:lnTo>
                  <a:pt x="2148062" y="584790"/>
                </a:lnTo>
                <a:lnTo>
                  <a:pt x="0" y="5847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1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435743" y="3593688"/>
            <a:ext cx="5443919" cy="2683933"/>
            <a:chOff x="0" y="0"/>
            <a:chExt cx="1433789" cy="7068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33789" cy="706880"/>
            </a:xfrm>
            <a:custGeom>
              <a:avLst/>
              <a:gdLst/>
              <a:ahLst/>
              <a:cxnLst/>
              <a:rect l="l" t="t" r="r" b="b"/>
              <a:pathLst>
                <a:path w="1433789" h="706880">
                  <a:moveTo>
                    <a:pt x="0" y="0"/>
                  </a:moveTo>
                  <a:lnTo>
                    <a:pt x="1433789" y="0"/>
                  </a:lnTo>
                  <a:lnTo>
                    <a:pt x="1433789" y="706880"/>
                  </a:lnTo>
                  <a:lnTo>
                    <a:pt x="0" y="706880"/>
                  </a:lnTo>
                  <a:close/>
                </a:path>
              </a:pathLst>
            </a:custGeom>
            <a:solidFill>
              <a:srgbClr val="000138"/>
            </a:solidFill>
            <a:ln w="23812" cap="sq">
              <a:solidFill>
                <a:srgbClr val="72EFAC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1433789" cy="7354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74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408338" y="3593688"/>
            <a:ext cx="5500253" cy="2683933"/>
            <a:chOff x="0" y="0"/>
            <a:chExt cx="1448626" cy="7068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48626" cy="706880"/>
            </a:xfrm>
            <a:custGeom>
              <a:avLst/>
              <a:gdLst/>
              <a:ahLst/>
              <a:cxnLst/>
              <a:rect l="l" t="t" r="r" b="b"/>
              <a:pathLst>
                <a:path w="1448626" h="706880">
                  <a:moveTo>
                    <a:pt x="0" y="0"/>
                  </a:moveTo>
                  <a:lnTo>
                    <a:pt x="1448626" y="0"/>
                  </a:lnTo>
                  <a:lnTo>
                    <a:pt x="1448626" y="706880"/>
                  </a:lnTo>
                  <a:lnTo>
                    <a:pt x="0" y="706880"/>
                  </a:lnTo>
                  <a:close/>
                </a:path>
              </a:pathLst>
            </a:custGeom>
            <a:solidFill>
              <a:srgbClr val="000138"/>
            </a:solidFill>
            <a:ln w="23812" cap="sq">
              <a:solidFill>
                <a:srgbClr val="72EFAC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448626" cy="7354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74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408338" y="6803720"/>
            <a:ext cx="11471324" cy="2683933"/>
            <a:chOff x="0" y="0"/>
            <a:chExt cx="3021254" cy="70688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021254" cy="706880"/>
            </a:xfrm>
            <a:custGeom>
              <a:avLst/>
              <a:gdLst/>
              <a:ahLst/>
              <a:cxnLst/>
              <a:rect l="l" t="t" r="r" b="b"/>
              <a:pathLst>
                <a:path w="3021254" h="706880">
                  <a:moveTo>
                    <a:pt x="0" y="0"/>
                  </a:moveTo>
                  <a:lnTo>
                    <a:pt x="3021254" y="0"/>
                  </a:lnTo>
                  <a:lnTo>
                    <a:pt x="3021254" y="706880"/>
                  </a:lnTo>
                  <a:lnTo>
                    <a:pt x="0" y="706880"/>
                  </a:lnTo>
                  <a:close/>
                </a:path>
              </a:pathLst>
            </a:custGeom>
            <a:solidFill>
              <a:srgbClr val="000138"/>
            </a:solidFill>
            <a:ln w="23812" cap="sq">
              <a:solidFill>
                <a:srgbClr val="72EFAC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3021254" cy="7354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74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9804637" y="4415752"/>
            <a:ext cx="4706131" cy="1786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0" lvl="1" indent="-194310" algn="l">
              <a:lnSpc>
                <a:spcPts val="2867"/>
              </a:lnSpc>
              <a:buFont typeface="Arial"/>
              <a:buChar char="•"/>
            </a:pPr>
            <a:r>
              <a:rPr lang="en-US" sz="18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Implementazione di misure di sicurezza avanzate</a:t>
            </a:r>
          </a:p>
          <a:p>
            <a:pPr marL="388620" lvl="1" indent="-194310" algn="l">
              <a:lnSpc>
                <a:spcPts val="2867"/>
              </a:lnSpc>
              <a:buFont typeface="Arial"/>
              <a:buChar char="•"/>
            </a:pPr>
            <a:r>
              <a:rPr lang="en-US" sz="18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Notifica obbligatoria degli incidenti </a:t>
            </a:r>
          </a:p>
          <a:p>
            <a:pPr marL="388620" lvl="1" indent="-194310" algn="l">
              <a:lnSpc>
                <a:spcPts val="2867"/>
              </a:lnSpc>
              <a:buFont typeface="Arial"/>
              <a:buChar char="•"/>
            </a:pPr>
            <a:r>
              <a:rPr lang="en-US" sz="18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Gestione del rischio della catena di approvvigionamento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3291226" y="3476576"/>
            <a:ext cx="364111" cy="364111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2EFAC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74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253687" y="6095565"/>
            <a:ext cx="364111" cy="364111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2EFAC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74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4697606" y="9305597"/>
            <a:ext cx="364111" cy="364111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2EFAC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74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3692587" y="4415752"/>
            <a:ext cx="4931755" cy="1388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0" lvl="1" indent="-194310" algn="l">
              <a:lnSpc>
                <a:spcPts val="2849"/>
              </a:lnSpc>
              <a:buFont typeface="Arial"/>
              <a:buChar char="•"/>
            </a:pPr>
            <a:r>
              <a:rPr lang="en-US" sz="18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Direttiva (UE) 2022/2555</a:t>
            </a:r>
          </a:p>
          <a:p>
            <a:pPr marL="388620" lvl="1" indent="-194310" algn="l">
              <a:lnSpc>
                <a:spcPts val="2849"/>
              </a:lnSpc>
              <a:buFont typeface="Arial"/>
              <a:buChar char="•"/>
            </a:pPr>
            <a:r>
              <a:rPr lang="en-US" sz="18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Sostituzione della precedente direttiva NIS</a:t>
            </a:r>
          </a:p>
          <a:p>
            <a:pPr marL="388620" lvl="1" indent="-194310" algn="l">
              <a:lnSpc>
                <a:spcPts val="2849"/>
              </a:lnSpc>
              <a:buFont typeface="Arial"/>
              <a:buChar char="•"/>
            </a:pPr>
            <a:r>
              <a:rPr lang="en-US" sz="18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Rafforzare la cybersecurity nell'UE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642146" y="7640239"/>
            <a:ext cx="9003708" cy="1388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0" lvl="1" indent="-194310" algn="l">
              <a:lnSpc>
                <a:spcPts val="2849"/>
              </a:lnSpc>
              <a:buFont typeface="Arial"/>
              <a:buChar char="•"/>
            </a:pPr>
            <a:r>
              <a:rPr lang="en-US" sz="18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Definizione di soggetti essenziali e soggetti importanti in base a criteri dimensionali e settoriali</a:t>
            </a:r>
          </a:p>
          <a:p>
            <a:pPr marL="388620" lvl="1" indent="-194310" algn="l">
              <a:lnSpc>
                <a:spcPts val="2849"/>
              </a:lnSpc>
              <a:buFont typeface="Arial"/>
              <a:buChar char="•"/>
            </a:pPr>
            <a:r>
              <a:rPr lang="en-US" sz="18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Settori critici: Energia, Trasporti, Banche e Finanza, Sanità, Acque, Infrastrutture digitali, PA, Spazio, Filiera Alimentare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088735" y="7006509"/>
            <a:ext cx="6666332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b="1" spc="-5">
                <a:solidFill>
                  <a:srgbClr val="72EFAC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AMBITO DI APPLICAZIONE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135225" y="3783537"/>
            <a:ext cx="4046479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b="1" spc="-5">
                <a:solidFill>
                  <a:srgbClr val="72EFAC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COS'È LA NIS 2?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804637" y="3783537"/>
            <a:ext cx="4706131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b="1" spc="-5">
                <a:solidFill>
                  <a:srgbClr val="72EFAC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OBBLIGHI PRINCIPALI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289022" y="1114425"/>
            <a:ext cx="15709956" cy="896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99"/>
              </a:lnSpc>
            </a:pPr>
            <a:r>
              <a:rPr lang="en-US" sz="6509" b="1" spc="-13">
                <a:solidFill>
                  <a:srgbClr val="FFFFFF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Introduzione alla NIS 2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13006642" y="5143500"/>
            <a:ext cx="9908394" cy="10021132"/>
            <a:chOff x="0" y="0"/>
            <a:chExt cx="13211193" cy="1336151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3211193" cy="13361510"/>
            </a:xfrm>
            <a:custGeom>
              <a:avLst/>
              <a:gdLst/>
              <a:ahLst/>
              <a:cxnLst/>
              <a:rect l="l" t="t" r="r" b="b"/>
              <a:pathLst>
                <a:path w="13211193" h="13361510">
                  <a:moveTo>
                    <a:pt x="0" y="0"/>
                  </a:moveTo>
                  <a:lnTo>
                    <a:pt x="13211193" y="0"/>
                  </a:lnTo>
                  <a:lnTo>
                    <a:pt x="13211193" y="13361510"/>
                  </a:lnTo>
                  <a:lnTo>
                    <a:pt x="0" y="133615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8000"/>
              </a:blip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>
              <a:off x="2559219" y="2743200"/>
              <a:ext cx="5534830" cy="5486400"/>
            </a:xfrm>
            <a:custGeom>
              <a:avLst/>
              <a:gdLst/>
              <a:ahLst/>
              <a:cxnLst/>
              <a:rect l="l" t="t" r="r" b="b"/>
              <a:pathLst>
                <a:path w="5534830" h="5486400">
                  <a:moveTo>
                    <a:pt x="0" y="0"/>
                  </a:moveTo>
                  <a:lnTo>
                    <a:pt x="5534830" y="0"/>
                  </a:lnTo>
                  <a:lnTo>
                    <a:pt x="553483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0" name="Group 30"/>
          <p:cNvGrpSpPr/>
          <p:nvPr/>
        </p:nvGrpSpPr>
        <p:grpSpPr>
          <a:xfrm>
            <a:off x="-6489192" y="-4741966"/>
            <a:ext cx="10296822" cy="10413980"/>
            <a:chOff x="0" y="0"/>
            <a:chExt cx="13729096" cy="13885306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3729096" cy="13885306"/>
            </a:xfrm>
            <a:custGeom>
              <a:avLst/>
              <a:gdLst/>
              <a:ahLst/>
              <a:cxnLst/>
              <a:rect l="l" t="t" r="r" b="b"/>
              <a:pathLst>
                <a:path w="13729096" h="13885306">
                  <a:moveTo>
                    <a:pt x="0" y="0"/>
                  </a:moveTo>
                  <a:lnTo>
                    <a:pt x="13729096" y="0"/>
                  </a:lnTo>
                  <a:lnTo>
                    <a:pt x="13729096" y="13885306"/>
                  </a:lnTo>
                  <a:lnTo>
                    <a:pt x="0" y="138853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8000"/>
              </a:blip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 flipH="1" flipV="1">
              <a:off x="7202598" y="5947252"/>
              <a:ext cx="5534830" cy="5486400"/>
            </a:xfrm>
            <a:custGeom>
              <a:avLst/>
              <a:gdLst/>
              <a:ahLst/>
              <a:cxnLst/>
              <a:rect l="l" t="t" r="r" b="b"/>
              <a:pathLst>
                <a:path w="5534830" h="5486400">
                  <a:moveTo>
                    <a:pt x="5534830" y="5486400"/>
                  </a:moveTo>
                  <a:lnTo>
                    <a:pt x="0" y="5486400"/>
                  </a:lnTo>
                  <a:lnTo>
                    <a:pt x="0" y="0"/>
                  </a:lnTo>
                  <a:lnTo>
                    <a:pt x="5534830" y="0"/>
                  </a:lnTo>
                  <a:lnTo>
                    <a:pt x="5534830" y="548640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1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006642" y="5143500"/>
            <a:ext cx="9908394" cy="10021132"/>
            <a:chOff x="0" y="0"/>
            <a:chExt cx="13211193" cy="133615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11193" cy="13361510"/>
            </a:xfrm>
            <a:custGeom>
              <a:avLst/>
              <a:gdLst/>
              <a:ahLst/>
              <a:cxnLst/>
              <a:rect l="l" t="t" r="r" b="b"/>
              <a:pathLst>
                <a:path w="13211193" h="13361510">
                  <a:moveTo>
                    <a:pt x="0" y="0"/>
                  </a:moveTo>
                  <a:lnTo>
                    <a:pt x="13211193" y="0"/>
                  </a:lnTo>
                  <a:lnTo>
                    <a:pt x="13211193" y="13361510"/>
                  </a:lnTo>
                  <a:lnTo>
                    <a:pt x="0" y="133615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8000"/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2559219" y="2743200"/>
              <a:ext cx="5534830" cy="5486400"/>
            </a:xfrm>
            <a:custGeom>
              <a:avLst/>
              <a:gdLst/>
              <a:ahLst/>
              <a:cxnLst/>
              <a:rect l="l" t="t" r="r" b="b"/>
              <a:pathLst>
                <a:path w="5534830" h="5486400">
                  <a:moveTo>
                    <a:pt x="0" y="0"/>
                  </a:moveTo>
                  <a:lnTo>
                    <a:pt x="5534830" y="0"/>
                  </a:lnTo>
                  <a:lnTo>
                    <a:pt x="553483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-6489192" y="-4741966"/>
            <a:ext cx="10296822" cy="10413980"/>
            <a:chOff x="0" y="0"/>
            <a:chExt cx="13729096" cy="1388530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729096" cy="13885306"/>
            </a:xfrm>
            <a:custGeom>
              <a:avLst/>
              <a:gdLst/>
              <a:ahLst/>
              <a:cxnLst/>
              <a:rect l="l" t="t" r="r" b="b"/>
              <a:pathLst>
                <a:path w="13729096" h="13885306">
                  <a:moveTo>
                    <a:pt x="0" y="0"/>
                  </a:moveTo>
                  <a:lnTo>
                    <a:pt x="13729096" y="0"/>
                  </a:lnTo>
                  <a:lnTo>
                    <a:pt x="13729096" y="13885306"/>
                  </a:lnTo>
                  <a:lnTo>
                    <a:pt x="0" y="138853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8000"/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flipH="1" flipV="1">
              <a:off x="7202598" y="5947252"/>
              <a:ext cx="5534830" cy="5486400"/>
            </a:xfrm>
            <a:custGeom>
              <a:avLst/>
              <a:gdLst/>
              <a:ahLst/>
              <a:cxnLst/>
              <a:rect l="l" t="t" r="r" b="b"/>
              <a:pathLst>
                <a:path w="5534830" h="5486400">
                  <a:moveTo>
                    <a:pt x="5534830" y="5486400"/>
                  </a:moveTo>
                  <a:lnTo>
                    <a:pt x="0" y="5486400"/>
                  </a:lnTo>
                  <a:lnTo>
                    <a:pt x="0" y="0"/>
                  </a:lnTo>
                  <a:lnTo>
                    <a:pt x="5534830" y="0"/>
                  </a:lnTo>
                  <a:lnTo>
                    <a:pt x="5534830" y="548640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395713" y="8002575"/>
            <a:ext cx="1786618" cy="180757"/>
            <a:chOff x="0" y="0"/>
            <a:chExt cx="470550" cy="4760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70550" cy="47607"/>
            </a:xfrm>
            <a:custGeom>
              <a:avLst/>
              <a:gdLst/>
              <a:ahLst/>
              <a:cxnLst/>
              <a:rect l="l" t="t" r="r" b="b"/>
              <a:pathLst>
                <a:path w="470550" h="47607">
                  <a:moveTo>
                    <a:pt x="0" y="0"/>
                  </a:moveTo>
                  <a:lnTo>
                    <a:pt x="470550" y="0"/>
                  </a:lnTo>
                  <a:lnTo>
                    <a:pt x="470550" y="47607"/>
                  </a:lnTo>
                  <a:lnTo>
                    <a:pt x="0" y="47607"/>
                  </a:lnTo>
                  <a:close/>
                </a:path>
              </a:pathLst>
            </a:custGeom>
            <a:gradFill rotWithShape="1">
              <a:gsLst>
                <a:gs pos="0">
                  <a:srgbClr val="000138">
                    <a:alpha val="100000"/>
                  </a:srgbClr>
                </a:gs>
                <a:gs pos="100000">
                  <a:srgbClr val="33CD91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470550" cy="761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74"/>
                </a:lnSpc>
              </a:pPr>
              <a:endParaRPr/>
            </a:p>
          </p:txBody>
        </p:sp>
      </p:grpSp>
      <p:sp>
        <p:nvSpPr>
          <p:cNvPr id="11" name="AutoShape 11"/>
          <p:cNvSpPr/>
          <p:nvPr/>
        </p:nvSpPr>
        <p:spPr>
          <a:xfrm flipH="1">
            <a:off x="700746" y="5874308"/>
            <a:ext cx="13344312" cy="0"/>
          </a:xfrm>
          <a:prstGeom prst="line">
            <a:avLst/>
          </a:prstGeom>
          <a:ln w="19050" cap="flat">
            <a:solidFill>
              <a:srgbClr val="72EFA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TextBox 12"/>
          <p:cNvSpPr txBox="1"/>
          <p:nvPr/>
        </p:nvSpPr>
        <p:spPr>
          <a:xfrm>
            <a:off x="1289022" y="1440997"/>
            <a:ext cx="15709956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00"/>
              </a:lnSpc>
            </a:pPr>
            <a:r>
              <a:rPr lang="en-US" sz="5000" b="1" spc="-10">
                <a:solidFill>
                  <a:srgbClr val="FFFFFF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Impatti Economici della Non Conformità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700746" y="3513344"/>
            <a:ext cx="2794830" cy="4721928"/>
            <a:chOff x="0" y="0"/>
            <a:chExt cx="736087" cy="124363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36087" cy="1243635"/>
            </a:xfrm>
            <a:custGeom>
              <a:avLst/>
              <a:gdLst/>
              <a:ahLst/>
              <a:cxnLst/>
              <a:rect l="l" t="t" r="r" b="b"/>
              <a:pathLst>
                <a:path w="736087" h="1243635">
                  <a:moveTo>
                    <a:pt x="0" y="0"/>
                  </a:moveTo>
                  <a:lnTo>
                    <a:pt x="736087" y="0"/>
                  </a:lnTo>
                  <a:lnTo>
                    <a:pt x="736087" y="1243635"/>
                  </a:lnTo>
                  <a:lnTo>
                    <a:pt x="0" y="1243635"/>
                  </a:lnTo>
                  <a:close/>
                </a:path>
              </a:pathLst>
            </a:custGeom>
            <a:solidFill>
              <a:srgbClr val="000138"/>
            </a:solidFill>
            <a:ln w="23812" cap="sq">
              <a:solidFill>
                <a:srgbClr val="72EFAC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736087" cy="12722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74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534506" y="3347104"/>
            <a:ext cx="332480" cy="332480"/>
            <a:chOff x="0" y="0"/>
            <a:chExt cx="563053" cy="56305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63053" cy="563053"/>
            </a:xfrm>
            <a:custGeom>
              <a:avLst/>
              <a:gdLst/>
              <a:ahLst/>
              <a:cxnLst/>
              <a:rect l="l" t="t" r="r" b="b"/>
              <a:pathLst>
                <a:path w="563053" h="563053">
                  <a:moveTo>
                    <a:pt x="0" y="0"/>
                  </a:moveTo>
                  <a:lnTo>
                    <a:pt x="563053" y="0"/>
                  </a:lnTo>
                  <a:lnTo>
                    <a:pt x="563053" y="563053"/>
                  </a:lnTo>
                  <a:lnTo>
                    <a:pt x="0" y="563053"/>
                  </a:lnTo>
                  <a:close/>
                </a:path>
              </a:pathLst>
            </a:custGeom>
            <a:solidFill>
              <a:srgbClr val="72EFAC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28575"/>
              <a:ext cx="563053" cy="591628"/>
            </a:xfrm>
            <a:prstGeom prst="rect">
              <a:avLst/>
            </a:prstGeom>
          </p:spPr>
          <p:txBody>
            <a:bodyPr lIns="46614" tIns="46614" rIns="46614" bIns="46614" rtlCol="0" anchor="ctr"/>
            <a:lstStyle/>
            <a:p>
              <a:pPr algn="ctr">
                <a:lnSpc>
                  <a:spcPts val="2774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866986" y="5294808"/>
            <a:ext cx="2420449" cy="2317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14"/>
              </a:lnSpc>
            </a:pPr>
            <a:r>
              <a:rPr lang="en-US" sz="18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Multe fino a 10 milioni di euro o 2% del fatturato annuo.</a:t>
            </a:r>
          </a:p>
          <a:p>
            <a:pPr algn="ctr">
              <a:lnSpc>
                <a:spcPts val="3114"/>
              </a:lnSpc>
            </a:pPr>
            <a:r>
              <a:rPr lang="en-US" sz="18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Interdizione dall’esercizio delle funzioni dirigenziali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23499" y="4031775"/>
            <a:ext cx="2349323" cy="11359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6"/>
              </a:lnSpc>
            </a:pPr>
            <a:r>
              <a:rPr lang="en-US" sz="2154" b="1" spc="-4">
                <a:solidFill>
                  <a:srgbClr val="72EFAC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SANZIONI ECONOMICHE E INTERDITTIVE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7301464" y="3513344"/>
            <a:ext cx="2794830" cy="4721928"/>
            <a:chOff x="0" y="0"/>
            <a:chExt cx="736087" cy="124363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736087" cy="1243635"/>
            </a:xfrm>
            <a:custGeom>
              <a:avLst/>
              <a:gdLst/>
              <a:ahLst/>
              <a:cxnLst/>
              <a:rect l="l" t="t" r="r" b="b"/>
              <a:pathLst>
                <a:path w="736087" h="1243635">
                  <a:moveTo>
                    <a:pt x="0" y="0"/>
                  </a:moveTo>
                  <a:lnTo>
                    <a:pt x="736087" y="0"/>
                  </a:lnTo>
                  <a:lnTo>
                    <a:pt x="736087" y="1243635"/>
                  </a:lnTo>
                  <a:lnTo>
                    <a:pt x="0" y="1243635"/>
                  </a:lnTo>
                  <a:close/>
                </a:path>
              </a:pathLst>
            </a:custGeom>
            <a:solidFill>
              <a:srgbClr val="000138"/>
            </a:solidFill>
            <a:ln w="23812" cap="sq">
              <a:solidFill>
                <a:srgbClr val="72EFAC"/>
              </a:solidFill>
              <a:prstDash val="solid"/>
              <a:miter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0" y="-28575"/>
              <a:ext cx="736087" cy="12722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74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7510310" y="5294808"/>
            <a:ext cx="2377139" cy="2317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14"/>
              </a:lnSpc>
            </a:pPr>
            <a:r>
              <a:rPr lang="en-US" sz="18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Costi operativi durante il downtime,</a:t>
            </a:r>
          </a:p>
          <a:p>
            <a:pPr algn="ctr">
              <a:lnSpc>
                <a:spcPts val="3114"/>
              </a:lnSpc>
            </a:pPr>
            <a:r>
              <a:rPr lang="en-US" sz="18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Perdita di revenue e opportunità di business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379963" y="4031775"/>
            <a:ext cx="2649195" cy="7549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6"/>
              </a:lnSpc>
            </a:pPr>
            <a:r>
              <a:rPr lang="en-US" sz="2154" b="1" spc="-4">
                <a:solidFill>
                  <a:srgbClr val="72EFAC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INTERRUZIONE DELLE OPERAZIONI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4001810" y="3513344"/>
            <a:ext cx="2794830" cy="4721928"/>
            <a:chOff x="0" y="0"/>
            <a:chExt cx="736087" cy="1243635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736087" cy="1243635"/>
            </a:xfrm>
            <a:custGeom>
              <a:avLst/>
              <a:gdLst/>
              <a:ahLst/>
              <a:cxnLst/>
              <a:rect l="l" t="t" r="r" b="b"/>
              <a:pathLst>
                <a:path w="736087" h="1243635">
                  <a:moveTo>
                    <a:pt x="0" y="0"/>
                  </a:moveTo>
                  <a:lnTo>
                    <a:pt x="736087" y="0"/>
                  </a:lnTo>
                  <a:lnTo>
                    <a:pt x="736087" y="1243635"/>
                  </a:lnTo>
                  <a:lnTo>
                    <a:pt x="0" y="1243635"/>
                  </a:lnTo>
                  <a:close/>
                </a:path>
              </a:pathLst>
            </a:custGeom>
            <a:solidFill>
              <a:srgbClr val="000138"/>
            </a:solidFill>
            <a:ln w="23812" cap="sq">
              <a:solidFill>
                <a:srgbClr val="72EFAC"/>
              </a:solidFill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28575"/>
              <a:ext cx="736087" cy="12722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74"/>
                </a:lnSpc>
              </a:pPr>
              <a:endParaRPr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4223611" y="5294808"/>
            <a:ext cx="2363479" cy="2317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14"/>
              </a:lnSpc>
            </a:pPr>
            <a:r>
              <a:rPr lang="en-US" sz="18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Riduzione della fiducia dei clienti e partner,</a:t>
            </a:r>
          </a:p>
          <a:p>
            <a:pPr algn="ctr">
              <a:lnSpc>
                <a:spcPts val="3114"/>
              </a:lnSpc>
            </a:pPr>
            <a:r>
              <a:rPr lang="en-US" sz="18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Difficoltà nell'attrarre nuovi clienti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4001810" y="4031775"/>
            <a:ext cx="2794830" cy="7549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6"/>
              </a:lnSpc>
            </a:pPr>
            <a:r>
              <a:rPr lang="en-US" sz="2154" b="1" spc="-4">
                <a:solidFill>
                  <a:srgbClr val="72EFAC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PERDITA DI FIDUCIA E REPUTAZIONE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10602528" y="3513344"/>
            <a:ext cx="2794830" cy="4721928"/>
            <a:chOff x="0" y="0"/>
            <a:chExt cx="736087" cy="1243635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736087" cy="1243635"/>
            </a:xfrm>
            <a:custGeom>
              <a:avLst/>
              <a:gdLst/>
              <a:ahLst/>
              <a:cxnLst/>
              <a:rect l="l" t="t" r="r" b="b"/>
              <a:pathLst>
                <a:path w="736087" h="1243635">
                  <a:moveTo>
                    <a:pt x="0" y="0"/>
                  </a:moveTo>
                  <a:lnTo>
                    <a:pt x="736087" y="0"/>
                  </a:lnTo>
                  <a:lnTo>
                    <a:pt x="736087" y="1243635"/>
                  </a:lnTo>
                  <a:lnTo>
                    <a:pt x="0" y="1243635"/>
                  </a:lnTo>
                  <a:close/>
                </a:path>
              </a:pathLst>
            </a:custGeom>
            <a:solidFill>
              <a:srgbClr val="000138"/>
            </a:solidFill>
            <a:ln w="23812" cap="sq">
              <a:solidFill>
                <a:srgbClr val="72EFAC"/>
              </a:solidFill>
              <a:prstDash val="solid"/>
              <a:miter/>
            </a:ln>
          </p:spPr>
        </p:sp>
        <p:sp>
          <p:nvSpPr>
            <p:cNvPr id="33" name="TextBox 33"/>
            <p:cNvSpPr txBox="1"/>
            <p:nvPr/>
          </p:nvSpPr>
          <p:spPr>
            <a:xfrm>
              <a:off x="0" y="-28575"/>
              <a:ext cx="736087" cy="12722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74"/>
                </a:lnSpc>
              </a:pPr>
              <a:endParaRPr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10825281" y="5294808"/>
            <a:ext cx="2349323" cy="2707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14"/>
              </a:lnSpc>
            </a:pPr>
            <a:r>
              <a:rPr lang="en-US" sz="18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Spese per il ripristino dei sistemi compromessi,</a:t>
            </a:r>
          </a:p>
          <a:p>
            <a:pPr algn="ctr">
              <a:lnSpc>
                <a:spcPts val="3114"/>
              </a:lnSpc>
            </a:pPr>
            <a:r>
              <a:rPr lang="en-US" sz="18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Costi legali e penali derivanti dalle violazioni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0825281" y="4031775"/>
            <a:ext cx="2349323" cy="11359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6"/>
              </a:lnSpc>
            </a:pPr>
            <a:r>
              <a:rPr lang="en-US" sz="2154" b="1" spc="-4">
                <a:solidFill>
                  <a:srgbClr val="72EFAC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COSTI DI RIPRISTINO E LEGALI</a:t>
            </a:r>
          </a:p>
        </p:txBody>
      </p:sp>
      <p:grpSp>
        <p:nvGrpSpPr>
          <p:cNvPr id="36" name="Group 36"/>
          <p:cNvGrpSpPr/>
          <p:nvPr/>
        </p:nvGrpSpPr>
        <p:grpSpPr>
          <a:xfrm>
            <a:off x="16666498" y="8069032"/>
            <a:ext cx="332480" cy="332480"/>
            <a:chOff x="0" y="0"/>
            <a:chExt cx="563053" cy="563053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563053" cy="563053"/>
            </a:xfrm>
            <a:custGeom>
              <a:avLst/>
              <a:gdLst/>
              <a:ahLst/>
              <a:cxnLst/>
              <a:rect l="l" t="t" r="r" b="b"/>
              <a:pathLst>
                <a:path w="563053" h="563053">
                  <a:moveTo>
                    <a:pt x="0" y="0"/>
                  </a:moveTo>
                  <a:lnTo>
                    <a:pt x="563053" y="0"/>
                  </a:lnTo>
                  <a:lnTo>
                    <a:pt x="563053" y="563053"/>
                  </a:lnTo>
                  <a:lnTo>
                    <a:pt x="0" y="563053"/>
                  </a:lnTo>
                  <a:close/>
                </a:path>
              </a:pathLst>
            </a:custGeom>
            <a:solidFill>
              <a:srgbClr val="72EFAC"/>
            </a:solidFill>
          </p:spPr>
        </p:sp>
        <p:sp>
          <p:nvSpPr>
            <p:cNvPr id="38" name="TextBox 38"/>
            <p:cNvSpPr txBox="1"/>
            <p:nvPr/>
          </p:nvSpPr>
          <p:spPr>
            <a:xfrm>
              <a:off x="0" y="-28575"/>
              <a:ext cx="563053" cy="591628"/>
            </a:xfrm>
            <a:prstGeom prst="rect">
              <a:avLst/>
            </a:prstGeom>
          </p:spPr>
          <p:txBody>
            <a:bodyPr lIns="46614" tIns="46614" rIns="46614" bIns="46614" rtlCol="0" anchor="ctr"/>
            <a:lstStyle/>
            <a:p>
              <a:pPr algn="ctr">
                <a:lnSpc>
                  <a:spcPts val="2774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4045058" y="3513344"/>
            <a:ext cx="2794830" cy="4721928"/>
            <a:chOff x="0" y="0"/>
            <a:chExt cx="736087" cy="1243635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736087" cy="1243635"/>
            </a:xfrm>
            <a:custGeom>
              <a:avLst/>
              <a:gdLst/>
              <a:ahLst/>
              <a:cxnLst/>
              <a:rect l="l" t="t" r="r" b="b"/>
              <a:pathLst>
                <a:path w="736087" h="1243635">
                  <a:moveTo>
                    <a:pt x="0" y="0"/>
                  </a:moveTo>
                  <a:lnTo>
                    <a:pt x="736087" y="0"/>
                  </a:lnTo>
                  <a:lnTo>
                    <a:pt x="736087" y="1243635"/>
                  </a:lnTo>
                  <a:lnTo>
                    <a:pt x="0" y="1243635"/>
                  </a:lnTo>
                  <a:close/>
                </a:path>
              </a:pathLst>
            </a:custGeom>
            <a:solidFill>
              <a:srgbClr val="000138"/>
            </a:solidFill>
            <a:ln w="23812" cap="sq">
              <a:solidFill>
                <a:srgbClr val="72EFAC"/>
              </a:solidFill>
              <a:prstDash val="solid"/>
              <a:miter/>
            </a:ln>
          </p:spPr>
        </p:sp>
        <p:sp>
          <p:nvSpPr>
            <p:cNvPr id="41" name="TextBox 41"/>
            <p:cNvSpPr txBox="1"/>
            <p:nvPr/>
          </p:nvSpPr>
          <p:spPr>
            <a:xfrm>
              <a:off x="0" y="-28575"/>
              <a:ext cx="736087" cy="12722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74"/>
                </a:lnSpc>
              </a:pPr>
              <a:endParaRPr/>
            </a:p>
          </p:txBody>
        </p:sp>
      </p:grpSp>
      <p:sp>
        <p:nvSpPr>
          <p:cNvPr id="42" name="TextBox 42"/>
          <p:cNvSpPr txBox="1"/>
          <p:nvPr/>
        </p:nvSpPr>
        <p:spPr>
          <a:xfrm>
            <a:off x="14267811" y="5294808"/>
            <a:ext cx="2349323" cy="1926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14"/>
              </a:lnSpc>
            </a:pPr>
            <a:r>
              <a:rPr lang="en-US" sz="18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Aumento dei costi delle polizze assicurative,</a:t>
            </a:r>
          </a:p>
          <a:p>
            <a:pPr algn="ctr">
              <a:lnSpc>
                <a:spcPts val="3114"/>
              </a:lnSpc>
            </a:pPr>
            <a:r>
              <a:rPr lang="en-US" sz="18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Possibili esclusioni di copertura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4267811" y="4031775"/>
            <a:ext cx="2349323" cy="11359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6"/>
              </a:lnSpc>
            </a:pPr>
            <a:r>
              <a:rPr lang="en-US" sz="2154" b="1" spc="-4">
                <a:solidFill>
                  <a:srgbClr val="72EFAC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ASSICURAZIONI E PREMI AUMENTATI</a:t>
            </a:r>
          </a:p>
        </p:txBody>
      </p:sp>
      <p:sp>
        <p:nvSpPr>
          <p:cNvPr id="44" name="Freeform 44"/>
          <p:cNvSpPr/>
          <p:nvPr/>
        </p:nvSpPr>
        <p:spPr>
          <a:xfrm>
            <a:off x="1028700" y="9258300"/>
            <a:ext cx="2148062" cy="584790"/>
          </a:xfrm>
          <a:custGeom>
            <a:avLst/>
            <a:gdLst/>
            <a:ahLst/>
            <a:cxnLst/>
            <a:rect l="l" t="t" r="r" b="b"/>
            <a:pathLst>
              <a:path w="2148062" h="584790">
                <a:moveTo>
                  <a:pt x="0" y="0"/>
                </a:moveTo>
                <a:lnTo>
                  <a:pt x="2148062" y="0"/>
                </a:lnTo>
                <a:lnTo>
                  <a:pt x="2148062" y="584790"/>
                </a:lnTo>
                <a:lnTo>
                  <a:pt x="0" y="5847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1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462269" y="5849123"/>
            <a:ext cx="3797031" cy="963138"/>
            <a:chOff x="0" y="0"/>
            <a:chExt cx="1572564" cy="398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72564" cy="398890"/>
            </a:xfrm>
            <a:custGeom>
              <a:avLst/>
              <a:gdLst/>
              <a:ahLst/>
              <a:cxnLst/>
              <a:rect l="l" t="t" r="r" b="b"/>
              <a:pathLst>
                <a:path w="1572564" h="398890">
                  <a:moveTo>
                    <a:pt x="0" y="0"/>
                  </a:moveTo>
                  <a:lnTo>
                    <a:pt x="1572564" y="0"/>
                  </a:lnTo>
                  <a:lnTo>
                    <a:pt x="1572564" y="398890"/>
                  </a:lnTo>
                  <a:lnTo>
                    <a:pt x="0" y="3988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72EFAC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572564" cy="436990"/>
            </a:xfrm>
            <a:prstGeom prst="rect">
              <a:avLst/>
            </a:prstGeom>
          </p:spPr>
          <p:txBody>
            <a:bodyPr lIns="45473" tIns="45473" rIns="45473" bIns="45473" rtlCol="0" anchor="ctr"/>
            <a:lstStyle/>
            <a:p>
              <a:pPr algn="ctr">
                <a:lnSpc>
                  <a:spcPts val="3078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462269" y="4885985"/>
            <a:ext cx="3797031" cy="963138"/>
            <a:chOff x="0" y="0"/>
            <a:chExt cx="1572564" cy="39889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72564" cy="398890"/>
            </a:xfrm>
            <a:custGeom>
              <a:avLst/>
              <a:gdLst/>
              <a:ahLst/>
              <a:cxnLst/>
              <a:rect l="l" t="t" r="r" b="b"/>
              <a:pathLst>
                <a:path w="1572564" h="398890">
                  <a:moveTo>
                    <a:pt x="0" y="0"/>
                  </a:moveTo>
                  <a:lnTo>
                    <a:pt x="1572564" y="0"/>
                  </a:lnTo>
                  <a:lnTo>
                    <a:pt x="1572564" y="398890"/>
                  </a:lnTo>
                  <a:lnTo>
                    <a:pt x="0" y="3988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72EFAC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572564" cy="436990"/>
            </a:xfrm>
            <a:prstGeom prst="rect">
              <a:avLst/>
            </a:prstGeom>
          </p:spPr>
          <p:txBody>
            <a:bodyPr lIns="45473" tIns="45473" rIns="45473" bIns="45473" rtlCol="0" anchor="ctr"/>
            <a:lstStyle/>
            <a:p>
              <a:pPr algn="ctr">
                <a:lnSpc>
                  <a:spcPts val="3078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462269" y="3926570"/>
            <a:ext cx="3797031" cy="963138"/>
            <a:chOff x="0" y="0"/>
            <a:chExt cx="1572564" cy="3988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572564" cy="398890"/>
            </a:xfrm>
            <a:custGeom>
              <a:avLst/>
              <a:gdLst/>
              <a:ahLst/>
              <a:cxnLst/>
              <a:rect l="l" t="t" r="r" b="b"/>
              <a:pathLst>
                <a:path w="1572564" h="398890">
                  <a:moveTo>
                    <a:pt x="0" y="0"/>
                  </a:moveTo>
                  <a:lnTo>
                    <a:pt x="1572564" y="0"/>
                  </a:lnTo>
                  <a:lnTo>
                    <a:pt x="1572564" y="398890"/>
                  </a:lnTo>
                  <a:lnTo>
                    <a:pt x="0" y="3988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72EFAC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572564" cy="436990"/>
            </a:xfrm>
            <a:prstGeom prst="rect">
              <a:avLst/>
            </a:prstGeom>
          </p:spPr>
          <p:txBody>
            <a:bodyPr lIns="45473" tIns="45473" rIns="45473" bIns="45473" rtlCol="0" anchor="ctr"/>
            <a:lstStyle/>
            <a:p>
              <a:pPr algn="ctr">
                <a:lnSpc>
                  <a:spcPts val="3078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462269" y="2963432"/>
            <a:ext cx="3797031" cy="963138"/>
            <a:chOff x="0" y="0"/>
            <a:chExt cx="1572564" cy="39889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572564" cy="398890"/>
            </a:xfrm>
            <a:custGeom>
              <a:avLst/>
              <a:gdLst/>
              <a:ahLst/>
              <a:cxnLst/>
              <a:rect l="l" t="t" r="r" b="b"/>
              <a:pathLst>
                <a:path w="1572564" h="398890">
                  <a:moveTo>
                    <a:pt x="0" y="0"/>
                  </a:moveTo>
                  <a:lnTo>
                    <a:pt x="1572564" y="0"/>
                  </a:lnTo>
                  <a:lnTo>
                    <a:pt x="1572564" y="398890"/>
                  </a:lnTo>
                  <a:lnTo>
                    <a:pt x="0" y="3988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72EFAC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572564" cy="436990"/>
            </a:xfrm>
            <a:prstGeom prst="rect">
              <a:avLst/>
            </a:prstGeom>
          </p:spPr>
          <p:txBody>
            <a:bodyPr lIns="45473" tIns="45473" rIns="45473" bIns="45473" rtlCol="0" anchor="ctr"/>
            <a:lstStyle/>
            <a:p>
              <a:pPr algn="ctr">
                <a:lnSpc>
                  <a:spcPts val="3078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006642" y="5143500"/>
            <a:ext cx="9908394" cy="10021132"/>
            <a:chOff x="0" y="0"/>
            <a:chExt cx="13211193" cy="1336151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3211193" cy="13361510"/>
            </a:xfrm>
            <a:custGeom>
              <a:avLst/>
              <a:gdLst/>
              <a:ahLst/>
              <a:cxnLst/>
              <a:rect l="l" t="t" r="r" b="b"/>
              <a:pathLst>
                <a:path w="13211193" h="13361510">
                  <a:moveTo>
                    <a:pt x="0" y="0"/>
                  </a:moveTo>
                  <a:lnTo>
                    <a:pt x="13211193" y="0"/>
                  </a:lnTo>
                  <a:lnTo>
                    <a:pt x="13211193" y="13361510"/>
                  </a:lnTo>
                  <a:lnTo>
                    <a:pt x="0" y="133615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8000"/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2559219" y="2743200"/>
              <a:ext cx="5534830" cy="5486400"/>
            </a:xfrm>
            <a:custGeom>
              <a:avLst/>
              <a:gdLst/>
              <a:ahLst/>
              <a:cxnLst/>
              <a:rect l="l" t="t" r="r" b="b"/>
              <a:pathLst>
                <a:path w="5534830" h="5486400">
                  <a:moveTo>
                    <a:pt x="0" y="0"/>
                  </a:moveTo>
                  <a:lnTo>
                    <a:pt x="5534830" y="0"/>
                  </a:lnTo>
                  <a:lnTo>
                    <a:pt x="553483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7" name="Group 17"/>
          <p:cNvGrpSpPr/>
          <p:nvPr/>
        </p:nvGrpSpPr>
        <p:grpSpPr>
          <a:xfrm>
            <a:off x="-6489192" y="-4741966"/>
            <a:ext cx="10296822" cy="10413980"/>
            <a:chOff x="0" y="0"/>
            <a:chExt cx="13729096" cy="1388530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3729096" cy="13885306"/>
            </a:xfrm>
            <a:custGeom>
              <a:avLst/>
              <a:gdLst/>
              <a:ahLst/>
              <a:cxnLst/>
              <a:rect l="l" t="t" r="r" b="b"/>
              <a:pathLst>
                <a:path w="13729096" h="13885306">
                  <a:moveTo>
                    <a:pt x="0" y="0"/>
                  </a:moveTo>
                  <a:lnTo>
                    <a:pt x="13729096" y="0"/>
                  </a:lnTo>
                  <a:lnTo>
                    <a:pt x="13729096" y="13885306"/>
                  </a:lnTo>
                  <a:lnTo>
                    <a:pt x="0" y="138853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8000"/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 flipH="1" flipV="1">
              <a:off x="7202598" y="5947252"/>
              <a:ext cx="5534830" cy="5486400"/>
            </a:xfrm>
            <a:custGeom>
              <a:avLst/>
              <a:gdLst/>
              <a:ahLst/>
              <a:cxnLst/>
              <a:rect l="l" t="t" r="r" b="b"/>
              <a:pathLst>
                <a:path w="5534830" h="5486400">
                  <a:moveTo>
                    <a:pt x="5534830" y="5486400"/>
                  </a:moveTo>
                  <a:lnTo>
                    <a:pt x="0" y="5486400"/>
                  </a:lnTo>
                  <a:lnTo>
                    <a:pt x="0" y="0"/>
                  </a:lnTo>
                  <a:lnTo>
                    <a:pt x="5534830" y="0"/>
                  </a:lnTo>
                  <a:lnTo>
                    <a:pt x="5534830" y="548640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0" name="Group 20"/>
          <p:cNvGrpSpPr/>
          <p:nvPr/>
        </p:nvGrpSpPr>
        <p:grpSpPr>
          <a:xfrm>
            <a:off x="9258304" y="2957672"/>
            <a:ext cx="4230769" cy="963138"/>
            <a:chOff x="0" y="0"/>
            <a:chExt cx="1752200" cy="39889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752200" cy="398890"/>
            </a:xfrm>
            <a:custGeom>
              <a:avLst/>
              <a:gdLst/>
              <a:ahLst/>
              <a:cxnLst/>
              <a:rect l="l" t="t" r="r" b="b"/>
              <a:pathLst>
                <a:path w="1752200" h="398890">
                  <a:moveTo>
                    <a:pt x="0" y="0"/>
                  </a:moveTo>
                  <a:lnTo>
                    <a:pt x="1752200" y="0"/>
                  </a:lnTo>
                  <a:lnTo>
                    <a:pt x="1752200" y="398890"/>
                  </a:lnTo>
                  <a:lnTo>
                    <a:pt x="0" y="3988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gradFill>
                <a:gsLst>
                  <a:gs pos="0">
                    <a:srgbClr val="000138">
                      <a:alpha val="100000"/>
                    </a:srgbClr>
                  </a:gs>
                  <a:gs pos="100000">
                    <a:srgbClr val="33CD91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1752200" cy="436990"/>
            </a:xfrm>
            <a:prstGeom prst="rect">
              <a:avLst/>
            </a:prstGeom>
          </p:spPr>
          <p:txBody>
            <a:bodyPr lIns="45473" tIns="45473" rIns="45473" bIns="45473" rtlCol="0" anchor="ctr"/>
            <a:lstStyle/>
            <a:p>
              <a:pPr algn="ctr">
                <a:lnSpc>
                  <a:spcPts val="3078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9258304" y="3920810"/>
            <a:ext cx="4230769" cy="963138"/>
            <a:chOff x="0" y="0"/>
            <a:chExt cx="1752200" cy="39889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752200" cy="398890"/>
            </a:xfrm>
            <a:custGeom>
              <a:avLst/>
              <a:gdLst/>
              <a:ahLst/>
              <a:cxnLst/>
              <a:rect l="l" t="t" r="r" b="b"/>
              <a:pathLst>
                <a:path w="1752200" h="398890">
                  <a:moveTo>
                    <a:pt x="0" y="0"/>
                  </a:moveTo>
                  <a:lnTo>
                    <a:pt x="1752200" y="0"/>
                  </a:lnTo>
                  <a:lnTo>
                    <a:pt x="1752200" y="398890"/>
                  </a:lnTo>
                  <a:lnTo>
                    <a:pt x="0" y="3988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gradFill>
                <a:gsLst>
                  <a:gs pos="0">
                    <a:srgbClr val="000138">
                      <a:alpha val="100000"/>
                    </a:srgbClr>
                  </a:gs>
                  <a:gs pos="100000">
                    <a:srgbClr val="33CD91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752200" cy="436990"/>
            </a:xfrm>
            <a:prstGeom prst="rect">
              <a:avLst/>
            </a:prstGeom>
          </p:spPr>
          <p:txBody>
            <a:bodyPr lIns="45473" tIns="45473" rIns="45473" bIns="45473" rtlCol="0" anchor="ctr"/>
            <a:lstStyle/>
            <a:p>
              <a:pPr algn="ctr">
                <a:lnSpc>
                  <a:spcPts val="3078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9258304" y="4876098"/>
            <a:ext cx="4230769" cy="970989"/>
            <a:chOff x="0" y="0"/>
            <a:chExt cx="1752200" cy="402141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752200" cy="402141"/>
            </a:xfrm>
            <a:custGeom>
              <a:avLst/>
              <a:gdLst/>
              <a:ahLst/>
              <a:cxnLst/>
              <a:rect l="l" t="t" r="r" b="b"/>
              <a:pathLst>
                <a:path w="1752200" h="402141">
                  <a:moveTo>
                    <a:pt x="0" y="0"/>
                  </a:moveTo>
                  <a:lnTo>
                    <a:pt x="1752200" y="0"/>
                  </a:lnTo>
                  <a:lnTo>
                    <a:pt x="1752200" y="402141"/>
                  </a:lnTo>
                  <a:lnTo>
                    <a:pt x="0" y="40214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gradFill>
                <a:gsLst>
                  <a:gs pos="0">
                    <a:srgbClr val="000138">
                      <a:alpha val="100000"/>
                    </a:srgbClr>
                  </a:gs>
                  <a:gs pos="100000">
                    <a:srgbClr val="33CD91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752200" cy="440241"/>
            </a:xfrm>
            <a:prstGeom prst="rect">
              <a:avLst/>
            </a:prstGeom>
          </p:spPr>
          <p:txBody>
            <a:bodyPr lIns="45473" tIns="45473" rIns="45473" bIns="45473" rtlCol="0" anchor="ctr"/>
            <a:lstStyle/>
            <a:p>
              <a:pPr algn="ctr">
                <a:lnSpc>
                  <a:spcPts val="3078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9258304" y="5847087"/>
            <a:ext cx="4230769" cy="963138"/>
            <a:chOff x="0" y="0"/>
            <a:chExt cx="1752200" cy="39889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752200" cy="398890"/>
            </a:xfrm>
            <a:custGeom>
              <a:avLst/>
              <a:gdLst/>
              <a:ahLst/>
              <a:cxnLst/>
              <a:rect l="l" t="t" r="r" b="b"/>
              <a:pathLst>
                <a:path w="1752200" h="398890">
                  <a:moveTo>
                    <a:pt x="0" y="0"/>
                  </a:moveTo>
                  <a:lnTo>
                    <a:pt x="1752200" y="0"/>
                  </a:lnTo>
                  <a:lnTo>
                    <a:pt x="1752200" y="398890"/>
                  </a:lnTo>
                  <a:lnTo>
                    <a:pt x="0" y="3988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gradFill>
                <a:gsLst>
                  <a:gs pos="0">
                    <a:srgbClr val="000138">
                      <a:alpha val="100000"/>
                    </a:srgbClr>
                  </a:gs>
                  <a:gs pos="100000">
                    <a:srgbClr val="33CD91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38100"/>
              <a:ext cx="1752200" cy="436990"/>
            </a:xfrm>
            <a:prstGeom prst="rect">
              <a:avLst/>
            </a:prstGeom>
          </p:spPr>
          <p:txBody>
            <a:bodyPr lIns="45473" tIns="45473" rIns="45473" bIns="45473" rtlCol="0" anchor="ctr"/>
            <a:lstStyle/>
            <a:p>
              <a:pPr algn="ctr">
                <a:lnSpc>
                  <a:spcPts val="3078"/>
                </a:lnSpc>
              </a:pPr>
              <a:endParaRPr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13784281" y="5877698"/>
            <a:ext cx="2960796" cy="809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47"/>
              </a:lnSpc>
            </a:pPr>
            <a:r>
              <a:rPr lang="en-US" sz="1999" b="1" spc="27">
                <a:solidFill>
                  <a:srgbClr val="FFFFFF"/>
                </a:solidFill>
                <a:latin typeface="Amicale Bold"/>
                <a:ea typeface="Amicale Bold"/>
                <a:cs typeface="Amicale Bold"/>
                <a:sym typeface="Amicale Bold"/>
              </a:rPr>
              <a:t>ORIZON</a:t>
            </a:r>
          </a:p>
          <a:p>
            <a:pPr algn="l">
              <a:lnSpc>
                <a:spcPts val="3147"/>
              </a:lnSpc>
            </a:pPr>
            <a:r>
              <a:rPr lang="en-US" sz="1999" b="1" spc="27">
                <a:solidFill>
                  <a:srgbClr val="FFFFFF"/>
                </a:solidFill>
                <a:latin typeface="Amicale Bold"/>
                <a:ea typeface="Amicale Bold"/>
                <a:cs typeface="Amicale Bold"/>
                <a:sym typeface="Amicale Bold"/>
              </a:rPr>
              <a:t>AWARE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9258304" y="6810225"/>
            <a:ext cx="4230769" cy="963138"/>
            <a:chOff x="0" y="0"/>
            <a:chExt cx="1752200" cy="39889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752200" cy="398890"/>
            </a:xfrm>
            <a:custGeom>
              <a:avLst/>
              <a:gdLst/>
              <a:ahLst/>
              <a:cxnLst/>
              <a:rect l="l" t="t" r="r" b="b"/>
              <a:pathLst>
                <a:path w="1752200" h="398890">
                  <a:moveTo>
                    <a:pt x="0" y="0"/>
                  </a:moveTo>
                  <a:lnTo>
                    <a:pt x="1752200" y="0"/>
                  </a:lnTo>
                  <a:lnTo>
                    <a:pt x="1752200" y="398890"/>
                  </a:lnTo>
                  <a:lnTo>
                    <a:pt x="0" y="3988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gradFill>
                <a:gsLst>
                  <a:gs pos="0">
                    <a:srgbClr val="000138">
                      <a:alpha val="100000"/>
                    </a:srgbClr>
                  </a:gs>
                  <a:gs pos="100000">
                    <a:srgbClr val="33CD91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1752200" cy="436990"/>
            </a:xfrm>
            <a:prstGeom prst="rect">
              <a:avLst/>
            </a:prstGeom>
          </p:spPr>
          <p:txBody>
            <a:bodyPr lIns="45473" tIns="45473" rIns="45473" bIns="45473" rtlCol="0" anchor="ctr"/>
            <a:lstStyle/>
            <a:p>
              <a:pPr algn="ctr">
                <a:lnSpc>
                  <a:spcPts val="3078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13462269" y="6810225"/>
            <a:ext cx="3797031" cy="963138"/>
            <a:chOff x="0" y="0"/>
            <a:chExt cx="1572564" cy="39889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572564" cy="398890"/>
            </a:xfrm>
            <a:custGeom>
              <a:avLst/>
              <a:gdLst/>
              <a:ahLst/>
              <a:cxnLst/>
              <a:rect l="l" t="t" r="r" b="b"/>
              <a:pathLst>
                <a:path w="1572564" h="398890">
                  <a:moveTo>
                    <a:pt x="0" y="0"/>
                  </a:moveTo>
                  <a:lnTo>
                    <a:pt x="1572564" y="0"/>
                  </a:lnTo>
                  <a:lnTo>
                    <a:pt x="1572564" y="398890"/>
                  </a:lnTo>
                  <a:lnTo>
                    <a:pt x="0" y="3988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72EFAC"/>
              </a:solidFill>
              <a:prstDash val="solid"/>
              <a:miter/>
            </a:ln>
          </p:spPr>
        </p:sp>
        <p:sp>
          <p:nvSpPr>
            <p:cNvPr id="38" name="TextBox 38"/>
            <p:cNvSpPr txBox="1"/>
            <p:nvPr/>
          </p:nvSpPr>
          <p:spPr>
            <a:xfrm>
              <a:off x="0" y="-38100"/>
              <a:ext cx="1572564" cy="436990"/>
            </a:xfrm>
            <a:prstGeom prst="rect">
              <a:avLst/>
            </a:prstGeom>
          </p:spPr>
          <p:txBody>
            <a:bodyPr lIns="45473" tIns="45473" rIns="45473" bIns="45473" rtlCol="0" anchor="ctr"/>
            <a:lstStyle/>
            <a:p>
              <a:pPr algn="ctr">
                <a:lnSpc>
                  <a:spcPts val="3078"/>
                </a:lnSpc>
              </a:pPr>
              <a:endParaRPr/>
            </a:p>
          </p:txBody>
        </p:sp>
      </p:grpSp>
      <p:sp>
        <p:nvSpPr>
          <p:cNvPr id="39" name="TextBox 39"/>
          <p:cNvSpPr txBox="1"/>
          <p:nvPr/>
        </p:nvSpPr>
        <p:spPr>
          <a:xfrm>
            <a:off x="8439115" y="981075"/>
            <a:ext cx="8820185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050"/>
              </a:lnSpc>
            </a:pPr>
            <a:r>
              <a:rPr lang="en-US" sz="5000" b="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ORIZON &lt;&gt; NIS 2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3784281" y="2993735"/>
            <a:ext cx="2960796" cy="809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47"/>
              </a:lnSpc>
            </a:pPr>
            <a:r>
              <a:rPr lang="en-US" sz="1999" b="1" spc="27">
                <a:solidFill>
                  <a:srgbClr val="FFFFFF"/>
                </a:solidFill>
                <a:latin typeface="Amicale Bold"/>
                <a:ea typeface="Amicale Bold"/>
                <a:cs typeface="Amicale Bold"/>
                <a:sym typeface="Amicale Bold"/>
              </a:rPr>
              <a:t>ORIZON </a:t>
            </a:r>
          </a:p>
          <a:p>
            <a:pPr algn="l">
              <a:lnSpc>
                <a:spcPts val="3147"/>
              </a:lnSpc>
            </a:pPr>
            <a:r>
              <a:rPr lang="en-US" sz="1999" b="1" spc="27">
                <a:solidFill>
                  <a:srgbClr val="FFFFFF"/>
                </a:solidFill>
                <a:latin typeface="Amicale Bold"/>
                <a:ea typeface="Amicale Bold"/>
                <a:cs typeface="Amicale Bold"/>
                <a:sym typeface="Amicale Bold"/>
              </a:rPr>
              <a:t>OVERSIGHT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9886989" y="3098510"/>
            <a:ext cx="3268774" cy="662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67"/>
              </a:lnSpc>
            </a:pPr>
            <a:r>
              <a:rPr lang="en-US" sz="2069" b="1" spc="2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GESTIONE </a:t>
            </a:r>
          </a:p>
          <a:p>
            <a:pPr algn="l">
              <a:lnSpc>
                <a:spcPts val="2667"/>
              </a:lnSpc>
            </a:pPr>
            <a:r>
              <a:rPr lang="en-US" sz="2069" b="1" spc="2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INCIDENTI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3784281" y="4136550"/>
            <a:ext cx="2960796" cy="4193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47"/>
              </a:lnSpc>
            </a:pPr>
            <a:r>
              <a:rPr lang="en-US" sz="1999" b="1" spc="27">
                <a:solidFill>
                  <a:srgbClr val="FFFFFF"/>
                </a:solidFill>
                <a:latin typeface="Amicale Bold"/>
                <a:ea typeface="Amicale Bold"/>
                <a:cs typeface="Amicale Bold"/>
                <a:sym typeface="Amicale Bold"/>
              </a:rPr>
              <a:t>SYNETO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3784281" y="4922049"/>
            <a:ext cx="2960796" cy="809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47"/>
              </a:lnSpc>
            </a:pPr>
            <a:r>
              <a:rPr lang="en-US" sz="1999" b="1" spc="27">
                <a:solidFill>
                  <a:srgbClr val="FFFFFF"/>
                </a:solidFill>
                <a:latin typeface="Amicale Bold"/>
                <a:ea typeface="Amicale Bold"/>
                <a:cs typeface="Amicale Bold"/>
                <a:sym typeface="Amicale Bold"/>
              </a:rPr>
              <a:t>ORIZON</a:t>
            </a:r>
          </a:p>
          <a:p>
            <a:pPr algn="l">
              <a:lnSpc>
                <a:spcPts val="3147"/>
              </a:lnSpc>
            </a:pPr>
            <a:r>
              <a:rPr lang="en-US" sz="1999" b="1" spc="27">
                <a:solidFill>
                  <a:srgbClr val="FFFFFF"/>
                </a:solidFill>
                <a:latin typeface="Amicale Bold"/>
                <a:ea typeface="Amicale Bold"/>
                <a:cs typeface="Amicale Bold"/>
                <a:sym typeface="Amicale Bold"/>
              </a:rPr>
              <a:t>RECON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9886989" y="4067409"/>
            <a:ext cx="3086088" cy="662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67"/>
              </a:lnSpc>
            </a:pPr>
            <a:r>
              <a:rPr lang="en-US" sz="2069" b="1" spc="2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CONTINUITÀ </a:t>
            </a:r>
          </a:p>
          <a:p>
            <a:pPr algn="l">
              <a:lnSpc>
                <a:spcPts val="2667"/>
              </a:lnSpc>
            </a:pPr>
            <a:r>
              <a:rPr lang="en-US" sz="2069" b="1" spc="2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OPERATIVA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9886989" y="5026824"/>
            <a:ext cx="3086088" cy="662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67"/>
              </a:lnSpc>
            </a:pPr>
            <a:r>
              <a:rPr lang="en-US" sz="2069" b="1" spc="2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POLITICHE DI ANALISI</a:t>
            </a:r>
          </a:p>
          <a:p>
            <a:pPr algn="l">
              <a:lnSpc>
                <a:spcPts val="2667"/>
              </a:lnSpc>
            </a:pPr>
            <a:r>
              <a:rPr lang="en-US" sz="2069" b="1" spc="2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DEI RISCHI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9886989" y="5989962"/>
            <a:ext cx="3086088" cy="662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67"/>
              </a:lnSpc>
            </a:pPr>
            <a:r>
              <a:rPr lang="en-US" sz="2069" b="1" spc="2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FORMAZIONE E </a:t>
            </a:r>
          </a:p>
          <a:p>
            <a:pPr algn="l">
              <a:lnSpc>
                <a:spcPts val="2667"/>
              </a:lnSpc>
            </a:pPr>
            <a:r>
              <a:rPr lang="en-US" sz="2069" b="1" spc="2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CONSAPEVOLEZZA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9886989" y="6951063"/>
            <a:ext cx="3575280" cy="662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67"/>
              </a:lnSpc>
            </a:pPr>
            <a:r>
              <a:rPr lang="en-US" sz="2069" b="1" spc="2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GESTIONE E DIVULGAZIONE </a:t>
            </a:r>
          </a:p>
          <a:p>
            <a:pPr algn="l">
              <a:lnSpc>
                <a:spcPts val="2667"/>
              </a:lnSpc>
            </a:pPr>
            <a:r>
              <a:rPr lang="en-US" sz="2069" b="1" spc="2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DELLE VULNERABILITÀ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3784281" y="6846288"/>
            <a:ext cx="2960796" cy="809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47"/>
              </a:lnSpc>
            </a:pPr>
            <a:r>
              <a:rPr lang="en-US" sz="1999" b="1" spc="27">
                <a:solidFill>
                  <a:srgbClr val="FFFFFF"/>
                </a:solidFill>
                <a:latin typeface="Amicale Bold"/>
                <a:ea typeface="Amicale Bold"/>
                <a:cs typeface="Amicale Bold"/>
                <a:sym typeface="Amicale Bold"/>
              </a:rPr>
              <a:t>ORIZON</a:t>
            </a:r>
          </a:p>
          <a:p>
            <a:pPr algn="l">
              <a:lnSpc>
                <a:spcPts val="3147"/>
              </a:lnSpc>
            </a:pPr>
            <a:r>
              <a:rPr lang="en-US" sz="1999" b="1" spc="27">
                <a:solidFill>
                  <a:srgbClr val="FFFFFF"/>
                </a:solidFill>
                <a:latin typeface="Amicale Bold"/>
                <a:ea typeface="Amicale Bold"/>
                <a:cs typeface="Amicale Bold"/>
                <a:sym typeface="Amicale Bold"/>
              </a:rPr>
              <a:t>OVERSIGHT</a:t>
            </a:r>
          </a:p>
        </p:txBody>
      </p:sp>
      <p:sp>
        <p:nvSpPr>
          <p:cNvPr id="49" name="Freeform 49"/>
          <p:cNvSpPr/>
          <p:nvPr/>
        </p:nvSpPr>
        <p:spPr>
          <a:xfrm>
            <a:off x="1028700" y="9258300"/>
            <a:ext cx="2148062" cy="584790"/>
          </a:xfrm>
          <a:custGeom>
            <a:avLst/>
            <a:gdLst/>
            <a:ahLst/>
            <a:cxnLst/>
            <a:rect l="l" t="t" r="r" b="b"/>
            <a:pathLst>
              <a:path w="2148062" h="584790">
                <a:moveTo>
                  <a:pt x="0" y="0"/>
                </a:moveTo>
                <a:lnTo>
                  <a:pt x="2148062" y="0"/>
                </a:lnTo>
                <a:lnTo>
                  <a:pt x="2148062" y="584790"/>
                </a:lnTo>
                <a:lnTo>
                  <a:pt x="0" y="5847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0" name="Freeform 50"/>
          <p:cNvSpPr/>
          <p:nvPr/>
        </p:nvSpPr>
        <p:spPr>
          <a:xfrm>
            <a:off x="2102731" y="3249074"/>
            <a:ext cx="6669798" cy="4236962"/>
          </a:xfrm>
          <a:custGeom>
            <a:avLst/>
            <a:gdLst/>
            <a:ahLst/>
            <a:cxnLst/>
            <a:rect l="l" t="t" r="r" b="b"/>
            <a:pathLst>
              <a:path w="6669798" h="4236962">
                <a:moveTo>
                  <a:pt x="0" y="0"/>
                </a:moveTo>
                <a:lnTo>
                  <a:pt x="6669798" y="0"/>
                </a:lnTo>
                <a:lnTo>
                  <a:pt x="6669798" y="4236961"/>
                </a:lnTo>
                <a:lnTo>
                  <a:pt x="0" y="423696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14705" t="-65248" r="-26996" b="-57818"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1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006642" y="5143500"/>
            <a:ext cx="9908394" cy="10021132"/>
            <a:chOff x="0" y="0"/>
            <a:chExt cx="13211193" cy="133615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11193" cy="13361510"/>
            </a:xfrm>
            <a:custGeom>
              <a:avLst/>
              <a:gdLst/>
              <a:ahLst/>
              <a:cxnLst/>
              <a:rect l="l" t="t" r="r" b="b"/>
              <a:pathLst>
                <a:path w="13211193" h="13361510">
                  <a:moveTo>
                    <a:pt x="0" y="0"/>
                  </a:moveTo>
                  <a:lnTo>
                    <a:pt x="13211193" y="0"/>
                  </a:lnTo>
                  <a:lnTo>
                    <a:pt x="13211193" y="13361510"/>
                  </a:lnTo>
                  <a:lnTo>
                    <a:pt x="0" y="133615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8000"/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2559219" y="2743200"/>
              <a:ext cx="5534830" cy="5486400"/>
            </a:xfrm>
            <a:custGeom>
              <a:avLst/>
              <a:gdLst/>
              <a:ahLst/>
              <a:cxnLst/>
              <a:rect l="l" t="t" r="r" b="b"/>
              <a:pathLst>
                <a:path w="5534830" h="5486400">
                  <a:moveTo>
                    <a:pt x="0" y="0"/>
                  </a:moveTo>
                  <a:lnTo>
                    <a:pt x="5534830" y="0"/>
                  </a:lnTo>
                  <a:lnTo>
                    <a:pt x="553483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-6489192" y="-4741966"/>
            <a:ext cx="10296822" cy="10413980"/>
            <a:chOff x="0" y="0"/>
            <a:chExt cx="13729096" cy="1388530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729096" cy="13885306"/>
            </a:xfrm>
            <a:custGeom>
              <a:avLst/>
              <a:gdLst/>
              <a:ahLst/>
              <a:cxnLst/>
              <a:rect l="l" t="t" r="r" b="b"/>
              <a:pathLst>
                <a:path w="13729096" h="13885306">
                  <a:moveTo>
                    <a:pt x="0" y="0"/>
                  </a:moveTo>
                  <a:lnTo>
                    <a:pt x="13729096" y="0"/>
                  </a:lnTo>
                  <a:lnTo>
                    <a:pt x="13729096" y="13885306"/>
                  </a:lnTo>
                  <a:lnTo>
                    <a:pt x="0" y="138853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8000"/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flipH="1" flipV="1">
              <a:off x="7202598" y="5947252"/>
              <a:ext cx="5534830" cy="5486400"/>
            </a:xfrm>
            <a:custGeom>
              <a:avLst/>
              <a:gdLst/>
              <a:ahLst/>
              <a:cxnLst/>
              <a:rect l="l" t="t" r="r" b="b"/>
              <a:pathLst>
                <a:path w="5534830" h="5486400">
                  <a:moveTo>
                    <a:pt x="5534830" y="5486400"/>
                  </a:moveTo>
                  <a:lnTo>
                    <a:pt x="0" y="5486400"/>
                  </a:lnTo>
                  <a:lnTo>
                    <a:pt x="0" y="0"/>
                  </a:lnTo>
                  <a:lnTo>
                    <a:pt x="5534830" y="0"/>
                  </a:lnTo>
                  <a:lnTo>
                    <a:pt x="5534830" y="548640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395713" y="8002575"/>
            <a:ext cx="1786618" cy="180757"/>
            <a:chOff x="0" y="0"/>
            <a:chExt cx="470550" cy="4760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70550" cy="47607"/>
            </a:xfrm>
            <a:custGeom>
              <a:avLst/>
              <a:gdLst/>
              <a:ahLst/>
              <a:cxnLst/>
              <a:rect l="l" t="t" r="r" b="b"/>
              <a:pathLst>
                <a:path w="470550" h="47607">
                  <a:moveTo>
                    <a:pt x="0" y="0"/>
                  </a:moveTo>
                  <a:lnTo>
                    <a:pt x="470550" y="0"/>
                  </a:lnTo>
                  <a:lnTo>
                    <a:pt x="470550" y="47607"/>
                  </a:lnTo>
                  <a:lnTo>
                    <a:pt x="0" y="47607"/>
                  </a:lnTo>
                  <a:close/>
                </a:path>
              </a:pathLst>
            </a:custGeom>
            <a:gradFill rotWithShape="1">
              <a:gsLst>
                <a:gs pos="0">
                  <a:srgbClr val="000138">
                    <a:alpha val="100000"/>
                  </a:srgbClr>
                </a:gs>
                <a:gs pos="100000">
                  <a:srgbClr val="33CD91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470550" cy="761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74"/>
                </a:lnSpc>
              </a:pPr>
              <a:endParaRPr/>
            </a:p>
          </p:txBody>
        </p:sp>
      </p:grpSp>
      <p:sp>
        <p:nvSpPr>
          <p:cNvPr id="11" name="AutoShape 11"/>
          <p:cNvSpPr/>
          <p:nvPr/>
        </p:nvSpPr>
        <p:spPr>
          <a:xfrm flipH="1">
            <a:off x="700746" y="5874308"/>
            <a:ext cx="13344312" cy="0"/>
          </a:xfrm>
          <a:prstGeom prst="line">
            <a:avLst/>
          </a:prstGeom>
          <a:ln w="19050" cap="flat">
            <a:solidFill>
              <a:srgbClr val="72EFA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TextBox 12"/>
          <p:cNvSpPr txBox="1"/>
          <p:nvPr/>
        </p:nvSpPr>
        <p:spPr>
          <a:xfrm>
            <a:off x="1289022" y="1440997"/>
            <a:ext cx="15709956" cy="1355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00"/>
              </a:lnSpc>
            </a:pPr>
            <a:r>
              <a:rPr lang="en-US" sz="5000" b="1" spc="-10">
                <a:solidFill>
                  <a:srgbClr val="FFFFFF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Sfide moderne della cybersecurity:</a:t>
            </a:r>
          </a:p>
          <a:p>
            <a:pPr algn="ctr">
              <a:lnSpc>
                <a:spcPts val="5300"/>
              </a:lnSpc>
            </a:pPr>
            <a:r>
              <a:rPr lang="en-US" sz="5000" b="1" spc="-10">
                <a:solidFill>
                  <a:srgbClr val="FFFFFF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rilevazione della superficie d’attacco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700746" y="3513344"/>
            <a:ext cx="2794830" cy="4721928"/>
            <a:chOff x="0" y="0"/>
            <a:chExt cx="736087" cy="124363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36087" cy="1243635"/>
            </a:xfrm>
            <a:custGeom>
              <a:avLst/>
              <a:gdLst/>
              <a:ahLst/>
              <a:cxnLst/>
              <a:rect l="l" t="t" r="r" b="b"/>
              <a:pathLst>
                <a:path w="736087" h="1243635">
                  <a:moveTo>
                    <a:pt x="0" y="0"/>
                  </a:moveTo>
                  <a:lnTo>
                    <a:pt x="736087" y="0"/>
                  </a:lnTo>
                  <a:lnTo>
                    <a:pt x="736087" y="1243635"/>
                  </a:lnTo>
                  <a:lnTo>
                    <a:pt x="0" y="1243635"/>
                  </a:lnTo>
                  <a:close/>
                </a:path>
              </a:pathLst>
            </a:custGeom>
            <a:solidFill>
              <a:srgbClr val="000138"/>
            </a:solidFill>
            <a:ln w="23812" cap="sq">
              <a:solidFill>
                <a:srgbClr val="72EFAC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736087" cy="12722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74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534506" y="3347104"/>
            <a:ext cx="332480" cy="332480"/>
            <a:chOff x="0" y="0"/>
            <a:chExt cx="563053" cy="56305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63053" cy="563053"/>
            </a:xfrm>
            <a:custGeom>
              <a:avLst/>
              <a:gdLst/>
              <a:ahLst/>
              <a:cxnLst/>
              <a:rect l="l" t="t" r="r" b="b"/>
              <a:pathLst>
                <a:path w="563053" h="563053">
                  <a:moveTo>
                    <a:pt x="0" y="0"/>
                  </a:moveTo>
                  <a:lnTo>
                    <a:pt x="563053" y="0"/>
                  </a:lnTo>
                  <a:lnTo>
                    <a:pt x="563053" y="563053"/>
                  </a:lnTo>
                  <a:lnTo>
                    <a:pt x="0" y="563053"/>
                  </a:lnTo>
                  <a:close/>
                </a:path>
              </a:pathLst>
            </a:custGeom>
            <a:solidFill>
              <a:srgbClr val="72EFAC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28575"/>
              <a:ext cx="563053" cy="591628"/>
            </a:xfrm>
            <a:prstGeom prst="rect">
              <a:avLst/>
            </a:prstGeom>
          </p:spPr>
          <p:txBody>
            <a:bodyPr lIns="46614" tIns="46614" rIns="46614" bIns="46614" rtlCol="0" anchor="ctr"/>
            <a:lstStyle/>
            <a:p>
              <a:pPr algn="ctr">
                <a:lnSpc>
                  <a:spcPts val="2774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976573" y="5294808"/>
            <a:ext cx="2243175" cy="2707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14"/>
              </a:lnSpc>
            </a:pPr>
            <a:r>
              <a:rPr lang="en-US" sz="18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Assenza di una sorveglianza costante che permetta di rilevare tempestivamente le minacce.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23499" y="4031775"/>
            <a:ext cx="2349323" cy="7549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6"/>
              </a:lnSpc>
            </a:pPr>
            <a:r>
              <a:rPr lang="en-US" sz="2154" b="1" spc="-4">
                <a:solidFill>
                  <a:srgbClr val="72EFAC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MONITORAGGIO INADEGUATO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7301464" y="3513344"/>
            <a:ext cx="2794830" cy="4721928"/>
            <a:chOff x="0" y="0"/>
            <a:chExt cx="736087" cy="124363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736087" cy="1243635"/>
            </a:xfrm>
            <a:custGeom>
              <a:avLst/>
              <a:gdLst/>
              <a:ahLst/>
              <a:cxnLst/>
              <a:rect l="l" t="t" r="r" b="b"/>
              <a:pathLst>
                <a:path w="736087" h="1243635">
                  <a:moveTo>
                    <a:pt x="0" y="0"/>
                  </a:moveTo>
                  <a:lnTo>
                    <a:pt x="736087" y="0"/>
                  </a:lnTo>
                  <a:lnTo>
                    <a:pt x="736087" y="1243635"/>
                  </a:lnTo>
                  <a:lnTo>
                    <a:pt x="0" y="1243635"/>
                  </a:lnTo>
                  <a:close/>
                </a:path>
              </a:pathLst>
            </a:custGeom>
            <a:solidFill>
              <a:srgbClr val="000138"/>
            </a:solidFill>
            <a:ln w="23812" cap="sq">
              <a:solidFill>
                <a:srgbClr val="72EFAC"/>
              </a:solidFill>
              <a:prstDash val="solid"/>
              <a:miter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0" y="-28575"/>
              <a:ext cx="736087" cy="12722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74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7669276" y="5294808"/>
            <a:ext cx="2070568" cy="1926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14"/>
              </a:lnSpc>
            </a:pPr>
            <a:r>
              <a:rPr lang="en-US" sz="18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Utilizzo di diverse soluzioni non integrate che complicano la gestione.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379963" y="4031775"/>
            <a:ext cx="2649195" cy="7549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6"/>
              </a:lnSpc>
            </a:pPr>
            <a:r>
              <a:rPr lang="en-US" sz="2154" b="1" spc="-4">
                <a:solidFill>
                  <a:srgbClr val="72EFAC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FRAMMENTAZIONE DEGLI STRUMENTI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4001810" y="3513344"/>
            <a:ext cx="2794830" cy="4721928"/>
            <a:chOff x="0" y="0"/>
            <a:chExt cx="736087" cy="1243635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736087" cy="1243635"/>
            </a:xfrm>
            <a:custGeom>
              <a:avLst/>
              <a:gdLst/>
              <a:ahLst/>
              <a:cxnLst/>
              <a:rect l="l" t="t" r="r" b="b"/>
              <a:pathLst>
                <a:path w="736087" h="1243635">
                  <a:moveTo>
                    <a:pt x="0" y="0"/>
                  </a:moveTo>
                  <a:lnTo>
                    <a:pt x="736087" y="0"/>
                  </a:lnTo>
                  <a:lnTo>
                    <a:pt x="736087" y="1243635"/>
                  </a:lnTo>
                  <a:lnTo>
                    <a:pt x="0" y="1243635"/>
                  </a:lnTo>
                  <a:close/>
                </a:path>
              </a:pathLst>
            </a:custGeom>
            <a:solidFill>
              <a:srgbClr val="000138"/>
            </a:solidFill>
            <a:ln w="23812" cap="sq">
              <a:solidFill>
                <a:srgbClr val="72EFAC"/>
              </a:solidFill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28575"/>
              <a:ext cx="736087" cy="12722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74"/>
                </a:lnSpc>
              </a:pPr>
              <a:endParaRPr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4398586" y="5294808"/>
            <a:ext cx="2012639" cy="1926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14"/>
              </a:lnSpc>
            </a:pPr>
            <a:r>
              <a:rPr lang="en-US" sz="18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Tempi lunghi per individuare e reagire agli incidenti di sicurezza.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4301681" y="4031775"/>
            <a:ext cx="2349323" cy="7549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6"/>
              </a:lnSpc>
            </a:pPr>
            <a:r>
              <a:rPr lang="en-US" sz="2154" b="1" spc="-4">
                <a:solidFill>
                  <a:srgbClr val="72EFAC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RITARDI NELLA RISPOSTA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10602528" y="3513344"/>
            <a:ext cx="2794830" cy="4721928"/>
            <a:chOff x="0" y="0"/>
            <a:chExt cx="736087" cy="1243635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736087" cy="1243635"/>
            </a:xfrm>
            <a:custGeom>
              <a:avLst/>
              <a:gdLst/>
              <a:ahLst/>
              <a:cxnLst/>
              <a:rect l="l" t="t" r="r" b="b"/>
              <a:pathLst>
                <a:path w="736087" h="1243635">
                  <a:moveTo>
                    <a:pt x="0" y="0"/>
                  </a:moveTo>
                  <a:lnTo>
                    <a:pt x="736087" y="0"/>
                  </a:lnTo>
                  <a:lnTo>
                    <a:pt x="736087" y="1243635"/>
                  </a:lnTo>
                  <a:lnTo>
                    <a:pt x="0" y="1243635"/>
                  </a:lnTo>
                  <a:close/>
                </a:path>
              </a:pathLst>
            </a:custGeom>
            <a:solidFill>
              <a:srgbClr val="000138"/>
            </a:solidFill>
            <a:ln w="23812" cap="sq">
              <a:solidFill>
                <a:srgbClr val="72EFAC"/>
              </a:solidFill>
              <a:prstDash val="solid"/>
              <a:miter/>
            </a:ln>
          </p:spPr>
        </p:sp>
        <p:sp>
          <p:nvSpPr>
            <p:cNvPr id="33" name="TextBox 33"/>
            <p:cNvSpPr txBox="1"/>
            <p:nvPr/>
          </p:nvSpPr>
          <p:spPr>
            <a:xfrm>
              <a:off x="0" y="-28575"/>
              <a:ext cx="736087" cy="12722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74"/>
                </a:lnSpc>
              </a:pPr>
              <a:endParaRPr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10999304" y="5294808"/>
            <a:ext cx="2012639" cy="1926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14"/>
              </a:lnSpc>
            </a:pPr>
            <a:r>
              <a:rPr lang="en-US" sz="18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Difficoltà nel correlare eventi e tracciare l'origine degli attacchi.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0902400" y="4031775"/>
            <a:ext cx="2349323" cy="7549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6"/>
              </a:lnSpc>
            </a:pPr>
            <a:r>
              <a:rPr lang="en-US" sz="2154" b="1" spc="-4">
                <a:solidFill>
                  <a:srgbClr val="72EFAC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COMPLESSITÀ DELLE INDAGINI</a:t>
            </a:r>
          </a:p>
        </p:txBody>
      </p:sp>
      <p:grpSp>
        <p:nvGrpSpPr>
          <p:cNvPr id="36" name="Group 36"/>
          <p:cNvGrpSpPr/>
          <p:nvPr/>
        </p:nvGrpSpPr>
        <p:grpSpPr>
          <a:xfrm>
            <a:off x="16666498" y="8069032"/>
            <a:ext cx="332480" cy="332480"/>
            <a:chOff x="0" y="0"/>
            <a:chExt cx="563053" cy="563053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563053" cy="563053"/>
            </a:xfrm>
            <a:custGeom>
              <a:avLst/>
              <a:gdLst/>
              <a:ahLst/>
              <a:cxnLst/>
              <a:rect l="l" t="t" r="r" b="b"/>
              <a:pathLst>
                <a:path w="563053" h="563053">
                  <a:moveTo>
                    <a:pt x="0" y="0"/>
                  </a:moveTo>
                  <a:lnTo>
                    <a:pt x="563053" y="0"/>
                  </a:lnTo>
                  <a:lnTo>
                    <a:pt x="563053" y="563053"/>
                  </a:lnTo>
                  <a:lnTo>
                    <a:pt x="0" y="563053"/>
                  </a:lnTo>
                  <a:close/>
                </a:path>
              </a:pathLst>
            </a:custGeom>
            <a:solidFill>
              <a:srgbClr val="72EFAC"/>
            </a:solidFill>
          </p:spPr>
        </p:sp>
        <p:sp>
          <p:nvSpPr>
            <p:cNvPr id="38" name="TextBox 38"/>
            <p:cNvSpPr txBox="1"/>
            <p:nvPr/>
          </p:nvSpPr>
          <p:spPr>
            <a:xfrm>
              <a:off x="0" y="-28575"/>
              <a:ext cx="563053" cy="591628"/>
            </a:xfrm>
            <a:prstGeom prst="rect">
              <a:avLst/>
            </a:prstGeom>
          </p:spPr>
          <p:txBody>
            <a:bodyPr lIns="46614" tIns="46614" rIns="46614" bIns="46614" rtlCol="0" anchor="ctr"/>
            <a:lstStyle/>
            <a:p>
              <a:pPr algn="ctr">
                <a:lnSpc>
                  <a:spcPts val="2774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4045058" y="3513344"/>
            <a:ext cx="2794830" cy="4721928"/>
            <a:chOff x="0" y="0"/>
            <a:chExt cx="736087" cy="1243635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736087" cy="1243635"/>
            </a:xfrm>
            <a:custGeom>
              <a:avLst/>
              <a:gdLst/>
              <a:ahLst/>
              <a:cxnLst/>
              <a:rect l="l" t="t" r="r" b="b"/>
              <a:pathLst>
                <a:path w="736087" h="1243635">
                  <a:moveTo>
                    <a:pt x="0" y="0"/>
                  </a:moveTo>
                  <a:lnTo>
                    <a:pt x="736087" y="0"/>
                  </a:lnTo>
                  <a:lnTo>
                    <a:pt x="736087" y="1243635"/>
                  </a:lnTo>
                  <a:lnTo>
                    <a:pt x="0" y="1243635"/>
                  </a:lnTo>
                  <a:close/>
                </a:path>
              </a:pathLst>
            </a:custGeom>
            <a:solidFill>
              <a:srgbClr val="000138"/>
            </a:solidFill>
            <a:ln w="23812" cap="sq">
              <a:solidFill>
                <a:srgbClr val="72EFAC"/>
              </a:solidFill>
              <a:prstDash val="solid"/>
              <a:miter/>
            </a:ln>
          </p:spPr>
        </p:sp>
        <p:sp>
          <p:nvSpPr>
            <p:cNvPr id="41" name="TextBox 41"/>
            <p:cNvSpPr txBox="1"/>
            <p:nvPr/>
          </p:nvSpPr>
          <p:spPr>
            <a:xfrm>
              <a:off x="0" y="-28575"/>
              <a:ext cx="736087" cy="12722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74"/>
                </a:lnSpc>
              </a:pPr>
              <a:endParaRPr/>
            </a:p>
          </p:txBody>
        </p:sp>
      </p:grpSp>
      <p:sp>
        <p:nvSpPr>
          <p:cNvPr id="42" name="TextBox 42"/>
          <p:cNvSpPr txBox="1"/>
          <p:nvPr/>
        </p:nvSpPr>
        <p:spPr>
          <a:xfrm>
            <a:off x="14436153" y="5294808"/>
            <a:ext cx="2012639" cy="2707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14"/>
              </a:lnSpc>
            </a:pPr>
            <a:r>
              <a:rPr lang="en-US" sz="18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Attacchi difficili da rilevare poiché l'IA genera minacce che superano le difese tradizionali.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4267811" y="4031775"/>
            <a:ext cx="2349323" cy="11359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6"/>
              </a:lnSpc>
            </a:pPr>
            <a:r>
              <a:rPr lang="en-US" sz="2154" b="1" spc="-4">
                <a:solidFill>
                  <a:srgbClr val="72EFAC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ATTACCHI AUTOMATIZZATI CON IA</a:t>
            </a:r>
          </a:p>
        </p:txBody>
      </p:sp>
      <p:sp>
        <p:nvSpPr>
          <p:cNvPr id="44" name="Freeform 44"/>
          <p:cNvSpPr/>
          <p:nvPr/>
        </p:nvSpPr>
        <p:spPr>
          <a:xfrm>
            <a:off x="1028700" y="9258300"/>
            <a:ext cx="2148062" cy="584790"/>
          </a:xfrm>
          <a:custGeom>
            <a:avLst/>
            <a:gdLst/>
            <a:ahLst/>
            <a:cxnLst/>
            <a:rect l="l" t="t" r="r" b="b"/>
            <a:pathLst>
              <a:path w="2148062" h="584790">
                <a:moveTo>
                  <a:pt x="0" y="0"/>
                </a:moveTo>
                <a:lnTo>
                  <a:pt x="2148062" y="0"/>
                </a:lnTo>
                <a:lnTo>
                  <a:pt x="2148062" y="584790"/>
                </a:lnTo>
                <a:lnTo>
                  <a:pt x="0" y="5847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900</Words>
  <Application>Microsoft Macintosh PowerPoint</Application>
  <PresentationFormat>Personalizzato</PresentationFormat>
  <Paragraphs>218</Paragraphs>
  <Slides>24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2" baseType="lpstr">
      <vt:lpstr>Amicale Bold</vt:lpstr>
      <vt:lpstr>Calibri</vt:lpstr>
      <vt:lpstr>Gill Sans Medium</vt:lpstr>
      <vt:lpstr>IBM Plex Sans Bold</vt:lpstr>
      <vt:lpstr>DM Sans Bold</vt:lpstr>
      <vt:lpstr>Arial</vt:lpstr>
      <vt:lpstr>Montserrat Bold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Copia di Presentazione Orizon End-User</dc:title>
  <cp:lastModifiedBy>Piergiovanni Digirolamo</cp:lastModifiedBy>
  <cp:revision>2</cp:revision>
  <dcterms:created xsi:type="dcterms:W3CDTF">2006-08-16T00:00:00Z</dcterms:created>
  <dcterms:modified xsi:type="dcterms:W3CDTF">2024-11-11T10:43:57Z</dcterms:modified>
  <dc:identifier>DAGTuXL6j3w</dc:identifier>
</cp:coreProperties>
</file>