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Poppins" pitchFamily="2" charset="77"/>
      <p:regular r:id="rId15"/>
      <p:bold r:id="rId16"/>
      <p:italic r:id="rId17"/>
      <p:boldItalic r:id="rId18"/>
    </p:embeddedFont>
    <p:embeddedFont>
      <p:font typeface="Poppins Bold" pitchFamily="2" charset="77"/>
      <p:regular r:id="rId19"/>
      <p:bold r:id="rId20"/>
    </p:embeddedFont>
    <p:embeddedFont>
      <p:font typeface="Poppins Italics" pitchFamily="2" charset="77"/>
      <p:regular r:id="rId21"/>
      <p:italic r:id="rId22"/>
    </p:embeddedFont>
    <p:embeddedFont>
      <p:font typeface="Poppins Semi-Bold" pitchFamily="2" charset="77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1" autoAdjust="0"/>
    <p:restoredTop sz="94626" autoAdjust="0"/>
  </p:normalViewPr>
  <p:slideViewPr>
    <p:cSldViewPr>
      <p:cViewPr varScale="1">
        <p:scale>
          <a:sx n="74" d="100"/>
          <a:sy n="74" d="100"/>
        </p:scale>
        <p:origin x="184" y="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560BA-668A-484F-B111-0126051D40EE}" type="datetimeFigureOut">
              <a:rPr lang="it-IT" smtClean="0"/>
              <a:t>03/11/24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90521-2CF3-3441-9EA6-D058576289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3672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0521-2CF3-3441-9EA6-D0585762898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691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0521-2CF3-3441-9EA6-D0585762898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086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11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6.png"/><Relationship Id="rId5" Type="http://schemas.openxmlformats.org/officeDocument/2006/relationships/image" Target="../media/image8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2.sv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svg"/><Relationship Id="rId7" Type="http://schemas.openxmlformats.org/officeDocument/2006/relationships/image" Target="../media/image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12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17.svg"/><Relationship Id="rId4" Type="http://schemas.openxmlformats.org/officeDocument/2006/relationships/image" Target="../media/image22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7.svg"/><Relationship Id="rId5" Type="http://schemas.openxmlformats.org/officeDocument/2006/relationships/image" Target="../media/image13.sv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21612">
            <a:off x="3638115" y="1896865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0"/>
                </a:moveTo>
                <a:lnTo>
                  <a:pt x="14314219" y="0"/>
                </a:lnTo>
                <a:lnTo>
                  <a:pt x="14314219" y="4992084"/>
                </a:lnTo>
                <a:lnTo>
                  <a:pt x="0" y="4992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953601" y="5"/>
            <a:ext cx="8713725" cy="10289235"/>
            <a:chOff x="0" y="0"/>
            <a:chExt cx="21042033" cy="24846598"/>
          </a:xfrm>
        </p:grpSpPr>
        <p:sp>
          <p:nvSpPr>
            <p:cNvPr id="4" name="Freeform 4"/>
            <p:cNvSpPr/>
            <p:nvPr/>
          </p:nvSpPr>
          <p:spPr>
            <a:xfrm>
              <a:off x="-658495" y="0"/>
              <a:ext cx="21700490" cy="24846662"/>
            </a:xfrm>
            <a:custGeom>
              <a:avLst/>
              <a:gdLst/>
              <a:ahLst/>
              <a:cxnLst/>
              <a:rect l="l" t="t" r="r" b="b"/>
              <a:pathLst>
                <a:path w="21700490" h="24846662">
                  <a:moveTo>
                    <a:pt x="9113774" y="0"/>
                  </a:moveTo>
                  <a:cubicBezTo>
                    <a:pt x="9113774" y="0"/>
                    <a:pt x="10028936" y="4543806"/>
                    <a:pt x="4926584" y="12121388"/>
                  </a:cubicBezTo>
                  <a:cubicBezTo>
                    <a:pt x="0" y="19437986"/>
                    <a:pt x="691769" y="24846662"/>
                    <a:pt x="691769" y="24846662"/>
                  </a:cubicBezTo>
                  <a:lnTo>
                    <a:pt x="21700490" y="24846662"/>
                  </a:lnTo>
                  <a:lnTo>
                    <a:pt x="21700490" y="0"/>
                  </a:lnTo>
                  <a:close/>
                </a:path>
              </a:pathLst>
            </a:custGeom>
            <a:blipFill>
              <a:blip r:embed="rId5"/>
              <a:stretch>
                <a:fillRect l="-9040" r="-9040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-2967198" flipH="1">
            <a:off x="12833343" y="6024265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10909314" y="0"/>
                </a:moveTo>
                <a:lnTo>
                  <a:pt x="0" y="0"/>
                </a:lnTo>
                <a:lnTo>
                  <a:pt x="0" y="3709167"/>
                </a:lnTo>
                <a:lnTo>
                  <a:pt x="10909314" y="3709167"/>
                </a:lnTo>
                <a:lnTo>
                  <a:pt x="10909314" y="0"/>
                </a:lnTo>
                <a:close/>
              </a:path>
            </a:pathLst>
          </a:custGeom>
          <a:blipFill>
            <a:blip r:embed="rId6">
              <a:alphaModFix amt="7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/>
          <p:nvPr/>
        </p:nvGrpSpPr>
        <p:grpSpPr>
          <a:xfrm>
            <a:off x="10165433" y="946396"/>
            <a:ext cx="857867" cy="85786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64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51318" y="2226096"/>
            <a:ext cx="604566" cy="6045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838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76408" y="681913"/>
            <a:ext cx="637633" cy="6376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DB034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34729" y="8315011"/>
            <a:ext cx="943289" cy="943289"/>
          </a:xfrm>
          <a:custGeom>
            <a:avLst/>
            <a:gdLst/>
            <a:ahLst/>
            <a:cxnLst/>
            <a:rect l="l" t="t" r="r" b="b"/>
            <a:pathLst>
              <a:path w="943289" h="943289">
                <a:moveTo>
                  <a:pt x="0" y="0"/>
                </a:moveTo>
                <a:lnTo>
                  <a:pt x="943289" y="0"/>
                </a:lnTo>
                <a:lnTo>
                  <a:pt x="943289" y="943289"/>
                </a:lnTo>
                <a:lnTo>
                  <a:pt x="0" y="9432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Freeform 16"/>
          <p:cNvSpPr/>
          <p:nvPr/>
        </p:nvSpPr>
        <p:spPr>
          <a:xfrm>
            <a:off x="1027902" y="493590"/>
            <a:ext cx="7497567" cy="1499513"/>
          </a:xfrm>
          <a:custGeom>
            <a:avLst/>
            <a:gdLst/>
            <a:ahLst/>
            <a:cxnLst/>
            <a:rect l="l" t="t" r="r" b="b"/>
            <a:pathLst>
              <a:path w="7497567" h="1499513">
                <a:moveTo>
                  <a:pt x="0" y="0"/>
                </a:moveTo>
                <a:lnTo>
                  <a:pt x="7497567" y="0"/>
                </a:lnTo>
                <a:lnTo>
                  <a:pt x="7497567" y="1499514"/>
                </a:lnTo>
                <a:lnTo>
                  <a:pt x="0" y="1499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Freeform 17"/>
          <p:cNvSpPr/>
          <p:nvPr/>
        </p:nvSpPr>
        <p:spPr>
          <a:xfrm>
            <a:off x="3162344" y="1993104"/>
            <a:ext cx="2723922" cy="1271163"/>
          </a:xfrm>
          <a:custGeom>
            <a:avLst/>
            <a:gdLst/>
            <a:ahLst/>
            <a:cxnLst/>
            <a:rect l="l" t="t" r="r" b="b"/>
            <a:pathLst>
              <a:path w="2723922" h="1271163">
                <a:moveTo>
                  <a:pt x="0" y="0"/>
                </a:moveTo>
                <a:lnTo>
                  <a:pt x="2723921" y="0"/>
                </a:lnTo>
                <a:lnTo>
                  <a:pt x="2723921" y="1271163"/>
                </a:lnTo>
                <a:lnTo>
                  <a:pt x="0" y="12711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TextBox 18"/>
          <p:cNvSpPr txBox="1"/>
          <p:nvPr/>
        </p:nvSpPr>
        <p:spPr>
          <a:xfrm>
            <a:off x="2134435" y="8676882"/>
            <a:ext cx="3981019" cy="42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5"/>
              </a:lnSpc>
            </a:pPr>
            <a:r>
              <a:rPr lang="en-US" sz="2803" b="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privacydoodles.com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34435" y="8346241"/>
            <a:ext cx="3451663" cy="244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55"/>
              </a:lnSpc>
            </a:pPr>
            <a:r>
              <a:rPr lang="en-US" sz="16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Visit My Websites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34729" y="3613507"/>
            <a:ext cx="8319433" cy="112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7123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NIS 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7902" y="4703737"/>
            <a:ext cx="6979151" cy="850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2"/>
              </a:lnSpc>
            </a:pPr>
            <a:r>
              <a:rPr lang="en-US" sz="5423" b="1">
                <a:solidFill>
                  <a:srgbClr val="0E8388"/>
                </a:solidFill>
                <a:latin typeface="Poppins Bold"/>
                <a:ea typeface="Poppins Bold"/>
                <a:cs typeface="Poppins Bold"/>
                <a:sym typeface="Poppins Bold"/>
              </a:rPr>
              <a:t>Ambito applicativo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4729" y="5769215"/>
            <a:ext cx="4780894" cy="45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6"/>
              </a:lnSpc>
            </a:pPr>
            <a:r>
              <a:rPr lang="en-US" sz="2979" b="1" spc="128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Avv. Massimo Bacci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34435" y="9248775"/>
            <a:ext cx="3981019" cy="42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5"/>
              </a:lnSpc>
            </a:pPr>
            <a:r>
              <a:rPr lang="en-US" sz="2803" b="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iprights.it</a:t>
            </a:r>
          </a:p>
        </p:txBody>
      </p:sp>
      <p:sp>
        <p:nvSpPr>
          <p:cNvPr id="24" name="Freeform 24"/>
          <p:cNvSpPr/>
          <p:nvPr/>
        </p:nvSpPr>
        <p:spPr>
          <a:xfrm>
            <a:off x="7355433" y="538336"/>
            <a:ext cx="413749" cy="408060"/>
          </a:xfrm>
          <a:custGeom>
            <a:avLst/>
            <a:gdLst/>
            <a:ahLst/>
            <a:cxnLst/>
            <a:rect l="l" t="t" r="r" b="b"/>
            <a:pathLst>
              <a:path w="413749" h="408060">
                <a:moveTo>
                  <a:pt x="0" y="0"/>
                </a:moveTo>
                <a:lnTo>
                  <a:pt x="413749" y="0"/>
                </a:lnTo>
                <a:lnTo>
                  <a:pt x="413749" y="408060"/>
                </a:lnTo>
                <a:lnTo>
                  <a:pt x="0" y="4080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63636" y="4584074"/>
            <a:ext cx="21494542" cy="6357176"/>
            <a:chOff x="0" y="0"/>
            <a:chExt cx="5661114" cy="16743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61114" cy="1674318"/>
            </a:xfrm>
            <a:custGeom>
              <a:avLst/>
              <a:gdLst/>
              <a:ahLst/>
              <a:cxnLst/>
              <a:rect l="l" t="t" r="r" b="b"/>
              <a:pathLst>
                <a:path w="5661114" h="1674318">
                  <a:moveTo>
                    <a:pt x="0" y="0"/>
                  </a:moveTo>
                  <a:lnTo>
                    <a:pt x="5661114" y="0"/>
                  </a:lnTo>
                  <a:lnTo>
                    <a:pt x="5661114" y="1674318"/>
                  </a:lnTo>
                  <a:lnTo>
                    <a:pt x="0" y="1674318"/>
                  </a:lnTo>
                  <a:close/>
                </a:path>
              </a:pathLst>
            </a:custGeom>
            <a:solidFill>
              <a:srgbClr val="0E838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5661114" cy="1674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602057">
            <a:off x="12387093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7"/>
                </a:lnTo>
                <a:lnTo>
                  <a:pt x="0" y="2176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 rot="-201626" flipV="1">
            <a:off x="-440482" y="-1192452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7" name="Group 7"/>
          <p:cNvGrpSpPr/>
          <p:nvPr/>
        </p:nvGrpSpPr>
        <p:grpSpPr>
          <a:xfrm>
            <a:off x="-1342907" y="10016500"/>
            <a:ext cx="20973813" cy="734301"/>
            <a:chOff x="0" y="0"/>
            <a:chExt cx="11607985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064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16079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131384" y="10016500"/>
            <a:ext cx="10025232" cy="734301"/>
            <a:chOff x="0" y="0"/>
            <a:chExt cx="5548478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548478" cy="406400"/>
            </a:xfrm>
            <a:custGeom>
              <a:avLst/>
              <a:gdLst/>
              <a:ahLst/>
              <a:cxnLst/>
              <a:rect l="l" t="t" r="r" b="b"/>
              <a:pathLst>
                <a:path w="5548478" h="406400">
                  <a:moveTo>
                    <a:pt x="5345278" y="0"/>
                  </a:moveTo>
                  <a:cubicBezTo>
                    <a:pt x="5457503" y="0"/>
                    <a:pt x="5548478" y="90976"/>
                    <a:pt x="5548478" y="203200"/>
                  </a:cubicBezTo>
                  <a:cubicBezTo>
                    <a:pt x="5548478" y="315424"/>
                    <a:pt x="5457503" y="406400"/>
                    <a:pt x="53452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554847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2623899">
            <a:off x="3321833" y="334170"/>
            <a:ext cx="11180755" cy="12286544"/>
          </a:xfrm>
          <a:custGeom>
            <a:avLst/>
            <a:gdLst/>
            <a:ahLst/>
            <a:cxnLst/>
            <a:rect l="l" t="t" r="r" b="b"/>
            <a:pathLst>
              <a:path w="11180755" h="12286544">
                <a:moveTo>
                  <a:pt x="0" y="0"/>
                </a:moveTo>
                <a:lnTo>
                  <a:pt x="11180755" y="0"/>
                </a:lnTo>
                <a:lnTo>
                  <a:pt x="11180755" y="12286544"/>
                </a:lnTo>
                <a:lnTo>
                  <a:pt x="0" y="12286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TextBox 14"/>
          <p:cNvSpPr txBox="1"/>
          <p:nvPr/>
        </p:nvSpPr>
        <p:spPr>
          <a:xfrm>
            <a:off x="5374682" y="680085"/>
            <a:ext cx="7538637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499" b="1" spc="-13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Roadmap 2025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24DCEAC1-C445-579D-F7DD-E117372B2290}"/>
              </a:ext>
            </a:extLst>
          </p:cNvPr>
          <p:cNvGrpSpPr/>
          <p:nvPr/>
        </p:nvGrpSpPr>
        <p:grpSpPr>
          <a:xfrm>
            <a:off x="-19448" y="1755379"/>
            <a:ext cx="8406642" cy="6419386"/>
            <a:chOff x="-19448" y="1755379"/>
            <a:chExt cx="8406642" cy="6419386"/>
          </a:xfrm>
        </p:grpSpPr>
        <p:sp>
          <p:nvSpPr>
            <p:cNvPr id="15" name="TextBox 15"/>
            <p:cNvSpPr txBox="1"/>
            <p:nvPr/>
          </p:nvSpPr>
          <p:spPr>
            <a:xfrm>
              <a:off x="294232" y="4834565"/>
              <a:ext cx="3335679" cy="1448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20"/>
                </a:lnSpc>
              </a:pPr>
              <a:r>
                <a:rPr lang="en-US" sz="2939" dirty="0" err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Registrazione</a:t>
              </a:r>
              <a:r>
                <a:rPr lang="en-US" sz="2939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39" dirty="0" err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sulla</a:t>
              </a:r>
              <a:r>
                <a:rPr lang="en-US" sz="2939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939" dirty="0" err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piattaforma</a:t>
              </a:r>
              <a:r>
                <a:rPr lang="en-US" sz="2939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ACN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-19448" y="7787391"/>
              <a:ext cx="3175609" cy="38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3"/>
                </a:lnSpc>
              </a:pPr>
              <a:r>
                <a:rPr lang="en-US" sz="2489" b="1" spc="-74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1 </a:t>
              </a:r>
              <a:r>
                <a:rPr lang="en-US" sz="2489" b="1" spc="-74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Gennaio</a:t>
              </a:r>
              <a:endParaRPr lang="en-US" sz="2489" b="1" spc="-74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671551" y="1755379"/>
              <a:ext cx="3715643" cy="38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3"/>
                </a:lnSpc>
              </a:pPr>
              <a:r>
                <a:rPr lang="en-US" sz="2489" b="1" spc="-74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28 </a:t>
              </a:r>
              <a:r>
                <a:rPr lang="en-US" sz="2489" b="1" spc="-74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Febbraio</a:t>
              </a:r>
              <a:endParaRPr lang="en-US" sz="2489" b="1" spc="-74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27D83487-C37D-7475-DD81-26C36EA8A123}"/>
              </a:ext>
            </a:extLst>
          </p:cNvPr>
          <p:cNvGrpSpPr/>
          <p:nvPr/>
        </p:nvGrpSpPr>
        <p:grpSpPr>
          <a:xfrm>
            <a:off x="4642976" y="6225989"/>
            <a:ext cx="6359662" cy="2260498"/>
            <a:chOff x="4642976" y="6225989"/>
            <a:chExt cx="6359662" cy="2260498"/>
          </a:xfrm>
        </p:grpSpPr>
        <p:sp>
          <p:nvSpPr>
            <p:cNvPr id="18" name="TextBox 18"/>
            <p:cNvSpPr txBox="1"/>
            <p:nvPr/>
          </p:nvSpPr>
          <p:spPr>
            <a:xfrm>
              <a:off x="7636968" y="7186364"/>
              <a:ext cx="3365670" cy="38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3"/>
                </a:lnSpc>
              </a:pPr>
              <a:r>
                <a:rPr lang="en-US" sz="2489" b="1" spc="-74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31 Marzo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642976" y="6225989"/>
              <a:ext cx="2786092" cy="2260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5"/>
                </a:lnSpc>
              </a:pPr>
              <a:r>
                <a:rPr lang="en-US" sz="2757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ACN comunica la lista dei soggetti importanti e essenziali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F2D1BDEF-F200-95EC-28E6-1C9AF5C17A78}"/>
              </a:ext>
            </a:extLst>
          </p:cNvPr>
          <p:cNvGrpSpPr/>
          <p:nvPr/>
        </p:nvGrpSpPr>
        <p:grpSpPr>
          <a:xfrm>
            <a:off x="9557019" y="2602101"/>
            <a:ext cx="8635924" cy="5349486"/>
            <a:chOff x="9557019" y="2602101"/>
            <a:chExt cx="8635924" cy="5349486"/>
          </a:xfrm>
        </p:grpSpPr>
        <p:sp>
          <p:nvSpPr>
            <p:cNvPr id="19" name="TextBox 19"/>
            <p:cNvSpPr txBox="1"/>
            <p:nvPr/>
          </p:nvSpPr>
          <p:spPr>
            <a:xfrm>
              <a:off x="9557019" y="7564213"/>
              <a:ext cx="3713796" cy="38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3"/>
                </a:lnSpc>
              </a:pPr>
              <a:r>
                <a:rPr lang="en-US" sz="2489" b="1" spc="-74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15 Aprile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4479147" y="6650863"/>
              <a:ext cx="3713796" cy="38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3"/>
                </a:lnSpc>
              </a:pPr>
              <a:r>
                <a:rPr lang="en-US" sz="2489" b="1" spc="-74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31 Maggio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920238" y="2602101"/>
              <a:ext cx="3335679" cy="1448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20"/>
                </a:lnSpc>
              </a:pPr>
              <a:r>
                <a:rPr lang="en-US" sz="293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Gli iscritti devono aggiornare le loro informazioni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27333" y="2361244"/>
            <a:ext cx="3715643" cy="1461214"/>
            <a:chOff x="0" y="0"/>
            <a:chExt cx="4954190" cy="1948285"/>
          </a:xfrm>
        </p:grpSpPr>
        <p:sp>
          <p:nvSpPr>
            <p:cNvPr id="24" name="TextBox 24"/>
            <p:cNvSpPr txBox="1"/>
            <p:nvPr/>
          </p:nvSpPr>
          <p:spPr>
            <a:xfrm>
              <a:off x="0" y="590528"/>
              <a:ext cx="4952845" cy="1357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16"/>
                </a:lnSpc>
                <a:spcBef>
                  <a:spcPct val="0"/>
                </a:spcBef>
              </a:pPr>
              <a:r>
                <a:rPr lang="en-US" sz="294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Fornitori di servizi ICT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4954190" cy="513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3"/>
                </a:lnSpc>
              </a:pPr>
              <a:r>
                <a:rPr lang="en-US" sz="2489" b="1" spc="-74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17 </a:t>
              </a:r>
              <a:r>
                <a:rPr lang="en-US" sz="2489" b="1" spc="-74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Gennaio</a:t>
              </a:r>
              <a:endParaRPr lang="en-US" sz="2489" b="1" spc="-74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21612">
            <a:off x="3638115" y="1896865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0"/>
                </a:moveTo>
                <a:lnTo>
                  <a:pt x="14314219" y="0"/>
                </a:lnTo>
                <a:lnTo>
                  <a:pt x="14314219" y="4992084"/>
                </a:lnTo>
                <a:lnTo>
                  <a:pt x="0" y="4992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953601" y="5"/>
            <a:ext cx="8713725" cy="10289235"/>
            <a:chOff x="0" y="0"/>
            <a:chExt cx="21042033" cy="24846598"/>
          </a:xfrm>
        </p:grpSpPr>
        <p:sp>
          <p:nvSpPr>
            <p:cNvPr id="4" name="Freeform 4"/>
            <p:cNvSpPr/>
            <p:nvPr/>
          </p:nvSpPr>
          <p:spPr>
            <a:xfrm>
              <a:off x="-658495" y="0"/>
              <a:ext cx="21700490" cy="24846662"/>
            </a:xfrm>
            <a:custGeom>
              <a:avLst/>
              <a:gdLst/>
              <a:ahLst/>
              <a:cxnLst/>
              <a:rect l="l" t="t" r="r" b="b"/>
              <a:pathLst>
                <a:path w="21700490" h="24846662">
                  <a:moveTo>
                    <a:pt x="9113774" y="0"/>
                  </a:moveTo>
                  <a:cubicBezTo>
                    <a:pt x="9113774" y="0"/>
                    <a:pt x="10028936" y="4543806"/>
                    <a:pt x="4926584" y="12121388"/>
                  </a:cubicBezTo>
                  <a:cubicBezTo>
                    <a:pt x="0" y="19437986"/>
                    <a:pt x="691769" y="24846662"/>
                    <a:pt x="691769" y="24846662"/>
                  </a:cubicBezTo>
                  <a:lnTo>
                    <a:pt x="21700490" y="24846662"/>
                  </a:lnTo>
                  <a:lnTo>
                    <a:pt x="21700490" y="0"/>
                  </a:lnTo>
                  <a:close/>
                </a:path>
              </a:pathLst>
            </a:custGeom>
            <a:blipFill>
              <a:blip r:embed="rId4"/>
              <a:stretch>
                <a:fillRect l="-9040" r="-9040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-2967198" flipH="1">
            <a:off x="12833343" y="6024265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10909314" y="0"/>
                </a:moveTo>
                <a:lnTo>
                  <a:pt x="0" y="0"/>
                </a:lnTo>
                <a:lnTo>
                  <a:pt x="0" y="3709167"/>
                </a:lnTo>
                <a:lnTo>
                  <a:pt x="10909314" y="3709167"/>
                </a:lnTo>
                <a:lnTo>
                  <a:pt x="10909314" y="0"/>
                </a:lnTo>
                <a:close/>
              </a:path>
            </a:pathLst>
          </a:custGeom>
          <a:blipFill>
            <a:blip r:embed="rId5">
              <a:alphaModFix amt="7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/>
          <p:nvPr/>
        </p:nvGrpSpPr>
        <p:grpSpPr>
          <a:xfrm>
            <a:off x="10165433" y="946396"/>
            <a:ext cx="857867" cy="85786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64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51318" y="2226096"/>
            <a:ext cx="604566" cy="6045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838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76408" y="681913"/>
            <a:ext cx="637633" cy="6376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DB034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34729" y="8315011"/>
            <a:ext cx="943289" cy="943289"/>
          </a:xfrm>
          <a:custGeom>
            <a:avLst/>
            <a:gdLst/>
            <a:ahLst/>
            <a:cxnLst/>
            <a:rect l="l" t="t" r="r" b="b"/>
            <a:pathLst>
              <a:path w="943289" h="943289">
                <a:moveTo>
                  <a:pt x="0" y="0"/>
                </a:moveTo>
                <a:lnTo>
                  <a:pt x="943289" y="0"/>
                </a:lnTo>
                <a:lnTo>
                  <a:pt x="943289" y="943289"/>
                </a:lnTo>
                <a:lnTo>
                  <a:pt x="0" y="9432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Freeform 16"/>
          <p:cNvSpPr/>
          <p:nvPr/>
        </p:nvSpPr>
        <p:spPr>
          <a:xfrm>
            <a:off x="1027902" y="493590"/>
            <a:ext cx="7497567" cy="1499513"/>
          </a:xfrm>
          <a:custGeom>
            <a:avLst/>
            <a:gdLst/>
            <a:ahLst/>
            <a:cxnLst/>
            <a:rect l="l" t="t" r="r" b="b"/>
            <a:pathLst>
              <a:path w="7497567" h="1499513">
                <a:moveTo>
                  <a:pt x="0" y="0"/>
                </a:moveTo>
                <a:lnTo>
                  <a:pt x="7497567" y="0"/>
                </a:lnTo>
                <a:lnTo>
                  <a:pt x="7497567" y="1499514"/>
                </a:lnTo>
                <a:lnTo>
                  <a:pt x="0" y="1499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Freeform 17"/>
          <p:cNvSpPr/>
          <p:nvPr/>
        </p:nvSpPr>
        <p:spPr>
          <a:xfrm>
            <a:off x="3162344" y="1993104"/>
            <a:ext cx="2723922" cy="1271163"/>
          </a:xfrm>
          <a:custGeom>
            <a:avLst/>
            <a:gdLst/>
            <a:ahLst/>
            <a:cxnLst/>
            <a:rect l="l" t="t" r="r" b="b"/>
            <a:pathLst>
              <a:path w="2723922" h="1271163">
                <a:moveTo>
                  <a:pt x="0" y="0"/>
                </a:moveTo>
                <a:lnTo>
                  <a:pt x="2723921" y="0"/>
                </a:lnTo>
                <a:lnTo>
                  <a:pt x="2723921" y="1271163"/>
                </a:lnTo>
                <a:lnTo>
                  <a:pt x="0" y="12711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Freeform 18"/>
          <p:cNvSpPr/>
          <p:nvPr/>
        </p:nvSpPr>
        <p:spPr>
          <a:xfrm>
            <a:off x="7365875" y="418992"/>
            <a:ext cx="533174" cy="525843"/>
          </a:xfrm>
          <a:custGeom>
            <a:avLst/>
            <a:gdLst/>
            <a:ahLst/>
            <a:cxnLst/>
            <a:rect l="l" t="t" r="r" b="b"/>
            <a:pathLst>
              <a:path w="533174" h="525843">
                <a:moveTo>
                  <a:pt x="0" y="0"/>
                </a:moveTo>
                <a:lnTo>
                  <a:pt x="533174" y="0"/>
                </a:lnTo>
                <a:lnTo>
                  <a:pt x="533174" y="525842"/>
                </a:lnTo>
                <a:lnTo>
                  <a:pt x="0" y="525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TextBox 19"/>
          <p:cNvSpPr txBox="1"/>
          <p:nvPr/>
        </p:nvSpPr>
        <p:spPr>
          <a:xfrm>
            <a:off x="2134435" y="8676882"/>
            <a:ext cx="3981019" cy="42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5"/>
              </a:lnSpc>
            </a:pPr>
            <a:r>
              <a:rPr lang="en-US" sz="2803" b="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privacydoodles.com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34435" y="8346241"/>
            <a:ext cx="3451663" cy="244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55"/>
              </a:lnSpc>
            </a:pPr>
            <a:r>
              <a:rPr lang="en-US" sz="16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Visit My Websites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33857" y="6290375"/>
            <a:ext cx="4780894" cy="451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6"/>
              </a:lnSpc>
            </a:pPr>
            <a:r>
              <a:rPr lang="en-US" sz="2979" b="1" spc="128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Avv. Massimo Bacci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34435" y="9248775"/>
            <a:ext cx="3981019" cy="42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5"/>
              </a:lnSpc>
            </a:pPr>
            <a:r>
              <a:rPr lang="en-US" sz="2803" b="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iprights.it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41071" y="5394958"/>
            <a:ext cx="7614174" cy="563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1"/>
              </a:lnSpc>
            </a:pPr>
            <a:r>
              <a:rPr lang="en-US" sz="3606" b="1" spc="1413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For Your Attention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34729" y="3875590"/>
            <a:ext cx="7538244" cy="163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91"/>
              </a:lnSpc>
            </a:pPr>
            <a:r>
              <a:rPr lang="en-US" sz="10518" b="1">
                <a:solidFill>
                  <a:srgbClr val="0E8388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58593" y="871754"/>
            <a:ext cx="7207401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499" b="1" spc="-13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Due parole su </a:t>
            </a:r>
          </a:p>
        </p:txBody>
      </p:sp>
      <p:sp>
        <p:nvSpPr>
          <p:cNvPr id="3" name="Freeform 3"/>
          <p:cNvSpPr/>
          <p:nvPr/>
        </p:nvSpPr>
        <p:spPr>
          <a:xfrm rot="-10602057">
            <a:off x="12407590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7"/>
                </a:lnTo>
                <a:lnTo>
                  <a:pt x="0" y="21764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-201626" flipV="1">
            <a:off x="-440482" y="-1192452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5" name="Group 5"/>
          <p:cNvGrpSpPr/>
          <p:nvPr/>
        </p:nvGrpSpPr>
        <p:grpSpPr>
          <a:xfrm>
            <a:off x="-1342907" y="10016500"/>
            <a:ext cx="20973813" cy="734301"/>
            <a:chOff x="0" y="0"/>
            <a:chExt cx="1160798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57D79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16079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88624" y="10016500"/>
            <a:ext cx="13310752" cy="734301"/>
            <a:chOff x="0" y="0"/>
            <a:chExt cx="7366854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66853" cy="406400"/>
            </a:xfrm>
            <a:custGeom>
              <a:avLst/>
              <a:gdLst/>
              <a:ahLst/>
              <a:cxnLst/>
              <a:rect l="l" t="t" r="r" b="b"/>
              <a:pathLst>
                <a:path w="7366853" h="406400">
                  <a:moveTo>
                    <a:pt x="7163653" y="0"/>
                  </a:moveTo>
                  <a:cubicBezTo>
                    <a:pt x="7275878" y="0"/>
                    <a:pt x="7366853" y="90976"/>
                    <a:pt x="7366853" y="203200"/>
                  </a:cubicBezTo>
                  <a:cubicBezTo>
                    <a:pt x="7366853" y="315424"/>
                    <a:pt x="7275878" y="406400"/>
                    <a:pt x="716365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63C0B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736685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131384" y="10016500"/>
            <a:ext cx="10025232" cy="734301"/>
            <a:chOff x="0" y="0"/>
            <a:chExt cx="5548478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548478" cy="406400"/>
            </a:xfrm>
            <a:custGeom>
              <a:avLst/>
              <a:gdLst/>
              <a:ahLst/>
              <a:cxnLst/>
              <a:rect l="l" t="t" r="r" b="b"/>
              <a:pathLst>
                <a:path w="5548478" h="406400">
                  <a:moveTo>
                    <a:pt x="5345278" y="0"/>
                  </a:moveTo>
                  <a:cubicBezTo>
                    <a:pt x="5457503" y="0"/>
                    <a:pt x="5548478" y="90976"/>
                    <a:pt x="5548478" y="203200"/>
                  </a:cubicBezTo>
                  <a:cubicBezTo>
                    <a:pt x="5548478" y="315424"/>
                    <a:pt x="5457503" y="406400"/>
                    <a:pt x="53452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454E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554847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632283" y="516373"/>
            <a:ext cx="7497567" cy="1499513"/>
          </a:xfrm>
          <a:custGeom>
            <a:avLst/>
            <a:gdLst/>
            <a:ahLst/>
            <a:cxnLst/>
            <a:rect l="l" t="t" r="r" b="b"/>
            <a:pathLst>
              <a:path w="7497567" h="1499513">
                <a:moveTo>
                  <a:pt x="0" y="0"/>
                </a:moveTo>
                <a:lnTo>
                  <a:pt x="7497567" y="0"/>
                </a:lnTo>
                <a:lnTo>
                  <a:pt x="7497567" y="1499514"/>
                </a:lnTo>
                <a:lnTo>
                  <a:pt x="0" y="14995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Freeform 15"/>
          <p:cNvSpPr/>
          <p:nvPr/>
        </p:nvSpPr>
        <p:spPr>
          <a:xfrm>
            <a:off x="13970256" y="441774"/>
            <a:ext cx="533174" cy="525843"/>
          </a:xfrm>
          <a:custGeom>
            <a:avLst/>
            <a:gdLst/>
            <a:ahLst/>
            <a:cxnLst/>
            <a:rect l="l" t="t" r="r" b="b"/>
            <a:pathLst>
              <a:path w="533174" h="525843">
                <a:moveTo>
                  <a:pt x="0" y="0"/>
                </a:moveTo>
                <a:lnTo>
                  <a:pt x="533174" y="0"/>
                </a:lnTo>
                <a:lnTo>
                  <a:pt x="533174" y="525843"/>
                </a:lnTo>
                <a:lnTo>
                  <a:pt x="0" y="525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Freeform 16"/>
          <p:cNvSpPr/>
          <p:nvPr/>
        </p:nvSpPr>
        <p:spPr>
          <a:xfrm rot="325289">
            <a:off x="9574500" y="2261878"/>
            <a:ext cx="3228543" cy="4566539"/>
          </a:xfrm>
          <a:custGeom>
            <a:avLst/>
            <a:gdLst/>
            <a:ahLst/>
            <a:cxnLst/>
            <a:rect l="l" t="t" r="r" b="b"/>
            <a:pathLst>
              <a:path w="3228543" h="4566539">
                <a:moveTo>
                  <a:pt x="0" y="0"/>
                </a:moveTo>
                <a:lnTo>
                  <a:pt x="3228543" y="0"/>
                </a:lnTo>
                <a:lnTo>
                  <a:pt x="3228543" y="4566539"/>
                </a:lnTo>
                <a:lnTo>
                  <a:pt x="0" y="45665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Freeform 17"/>
          <p:cNvSpPr/>
          <p:nvPr/>
        </p:nvSpPr>
        <p:spPr>
          <a:xfrm rot="-303007">
            <a:off x="14754381" y="2149744"/>
            <a:ext cx="2089989" cy="4790806"/>
          </a:xfrm>
          <a:custGeom>
            <a:avLst/>
            <a:gdLst/>
            <a:ahLst/>
            <a:cxnLst/>
            <a:rect l="l" t="t" r="r" b="b"/>
            <a:pathLst>
              <a:path w="2089989" h="4790806">
                <a:moveTo>
                  <a:pt x="0" y="0"/>
                </a:moveTo>
                <a:lnTo>
                  <a:pt x="2089990" y="0"/>
                </a:lnTo>
                <a:lnTo>
                  <a:pt x="2089990" y="4790807"/>
                </a:lnTo>
                <a:lnTo>
                  <a:pt x="0" y="47908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Freeform 18"/>
          <p:cNvSpPr/>
          <p:nvPr/>
        </p:nvSpPr>
        <p:spPr>
          <a:xfrm>
            <a:off x="12299905" y="3480491"/>
            <a:ext cx="3228053" cy="4561841"/>
          </a:xfrm>
          <a:custGeom>
            <a:avLst/>
            <a:gdLst/>
            <a:ahLst/>
            <a:cxnLst/>
            <a:rect l="l" t="t" r="r" b="b"/>
            <a:pathLst>
              <a:path w="3228053" h="4561841">
                <a:moveTo>
                  <a:pt x="0" y="0"/>
                </a:moveTo>
                <a:lnTo>
                  <a:pt x="3228053" y="0"/>
                </a:lnTo>
                <a:lnTo>
                  <a:pt x="3228053" y="4561841"/>
                </a:lnTo>
                <a:lnTo>
                  <a:pt x="0" y="45618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Freeform 19"/>
          <p:cNvSpPr/>
          <p:nvPr/>
        </p:nvSpPr>
        <p:spPr>
          <a:xfrm>
            <a:off x="10045739" y="5318530"/>
            <a:ext cx="2965810" cy="4172413"/>
          </a:xfrm>
          <a:custGeom>
            <a:avLst/>
            <a:gdLst/>
            <a:ahLst/>
            <a:cxnLst/>
            <a:rect l="l" t="t" r="r" b="b"/>
            <a:pathLst>
              <a:path w="2965810" h="4172413">
                <a:moveTo>
                  <a:pt x="0" y="0"/>
                </a:moveTo>
                <a:lnTo>
                  <a:pt x="2965810" y="0"/>
                </a:lnTo>
                <a:lnTo>
                  <a:pt x="2965810" y="4172413"/>
                </a:lnTo>
                <a:lnTo>
                  <a:pt x="0" y="41724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TextBox 20"/>
          <p:cNvSpPr txBox="1"/>
          <p:nvPr/>
        </p:nvSpPr>
        <p:spPr>
          <a:xfrm>
            <a:off x="639606" y="4116126"/>
            <a:ext cx="6983555" cy="1645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Piattaforma</a:t>
            </a:r>
            <a:r>
              <a:rPr lang="en-US" sz="30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in Cloud per </a:t>
            </a:r>
            <a:r>
              <a:rPr lang="en-US" sz="30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gestire</a:t>
            </a:r>
            <a:r>
              <a:rPr lang="en-US" sz="30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registri</a:t>
            </a:r>
            <a:r>
              <a:rPr lang="en-US" sz="30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documenti</a:t>
            </a:r>
            <a:r>
              <a:rPr lang="en-US" sz="30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inventari</a:t>
            </a:r>
            <a:r>
              <a:rPr lang="en-US" sz="30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analisi</a:t>
            </a:r>
            <a:r>
              <a:rPr lang="en-US" sz="30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del </a:t>
            </a:r>
            <a:r>
              <a:rPr lang="en-US" sz="30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rischio</a:t>
            </a:r>
            <a:r>
              <a:rPr lang="en-US" sz="30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etc.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0" y="2283460"/>
            <a:ext cx="8262768" cy="146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Creazione</a:t>
            </a:r>
            <a:r>
              <a:rPr lang="en-US" sz="30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 aggiornamento di un Sistema di </a:t>
            </a:r>
            <a:r>
              <a:rPr lang="en-US" sz="30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Gestione</a:t>
            </a:r>
            <a:r>
              <a:rPr lang="en-US" sz="30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Privacy</a:t>
            </a:r>
          </a:p>
          <a:p>
            <a:pPr algn="ctr">
              <a:lnSpc>
                <a:spcPts val="2799"/>
              </a:lnSpc>
            </a:pPr>
            <a:r>
              <a:rPr lang="en-US" sz="1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en-US" sz="1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Documenti</a:t>
            </a:r>
            <a:r>
              <a:rPr lang="en-US" sz="1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redatti</a:t>
            </a:r>
            <a:r>
              <a:rPr lang="en-US" sz="1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con </a:t>
            </a:r>
            <a:r>
              <a:rPr lang="en-US" sz="1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tecniche</a:t>
            </a:r>
            <a:r>
              <a:rPr lang="en-US" sz="1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di Legal Design)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39606" y="6014977"/>
            <a:ext cx="6983555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Formazione</a:t>
            </a:r>
            <a:r>
              <a:rPr lang="en-US" sz="30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continua del </a:t>
            </a:r>
            <a:r>
              <a:rPr lang="en-US" sz="30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personale</a:t>
            </a:r>
            <a:endParaRPr lang="en-US" sz="30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" name="Freeform 23"/>
          <p:cNvSpPr/>
          <p:nvPr/>
        </p:nvSpPr>
        <p:spPr>
          <a:xfrm rot="-225890">
            <a:off x="9376423" y="2575738"/>
            <a:ext cx="6634456" cy="3535612"/>
          </a:xfrm>
          <a:custGeom>
            <a:avLst/>
            <a:gdLst/>
            <a:ahLst/>
            <a:cxnLst/>
            <a:rect l="l" t="t" r="r" b="b"/>
            <a:pathLst>
              <a:path w="6634456" h="3535612">
                <a:moveTo>
                  <a:pt x="0" y="0"/>
                </a:moveTo>
                <a:lnTo>
                  <a:pt x="6634456" y="0"/>
                </a:lnTo>
                <a:lnTo>
                  <a:pt x="6634456" y="3535612"/>
                </a:lnTo>
                <a:lnTo>
                  <a:pt x="0" y="35356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 rot="179341">
            <a:off x="14212819" y="3377865"/>
            <a:ext cx="3718320" cy="4011339"/>
          </a:xfrm>
          <a:custGeom>
            <a:avLst/>
            <a:gdLst/>
            <a:ahLst/>
            <a:cxnLst/>
            <a:rect l="l" t="t" r="r" b="b"/>
            <a:pathLst>
              <a:path w="3718320" h="4011339">
                <a:moveTo>
                  <a:pt x="0" y="0"/>
                </a:moveTo>
                <a:lnTo>
                  <a:pt x="3718320" y="0"/>
                </a:lnTo>
                <a:lnTo>
                  <a:pt x="3718320" y="4011339"/>
                </a:lnTo>
                <a:lnTo>
                  <a:pt x="0" y="40113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TextBox 25"/>
          <p:cNvSpPr txBox="1"/>
          <p:nvPr/>
        </p:nvSpPr>
        <p:spPr>
          <a:xfrm>
            <a:off x="639606" y="6939971"/>
            <a:ext cx="6983555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Consulenza All You Can Eat o servizi di DPO</a:t>
            </a:r>
          </a:p>
        </p:txBody>
      </p:sp>
      <p:sp>
        <p:nvSpPr>
          <p:cNvPr id="26" name="Freeform 26"/>
          <p:cNvSpPr/>
          <p:nvPr/>
        </p:nvSpPr>
        <p:spPr>
          <a:xfrm rot="-243741">
            <a:off x="10530884" y="5244860"/>
            <a:ext cx="6497359" cy="3451722"/>
          </a:xfrm>
          <a:custGeom>
            <a:avLst/>
            <a:gdLst/>
            <a:ahLst/>
            <a:cxnLst/>
            <a:rect l="l" t="t" r="r" b="b"/>
            <a:pathLst>
              <a:path w="6497359" h="3451722">
                <a:moveTo>
                  <a:pt x="0" y="0"/>
                </a:moveTo>
                <a:lnTo>
                  <a:pt x="6497360" y="0"/>
                </a:lnTo>
                <a:lnTo>
                  <a:pt x="6497360" y="3451723"/>
                </a:lnTo>
                <a:lnTo>
                  <a:pt x="0" y="34517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Freeform 27"/>
          <p:cNvSpPr/>
          <p:nvPr/>
        </p:nvSpPr>
        <p:spPr>
          <a:xfrm>
            <a:off x="8753658" y="3886793"/>
            <a:ext cx="8072894" cy="4271906"/>
          </a:xfrm>
          <a:custGeom>
            <a:avLst/>
            <a:gdLst/>
            <a:ahLst/>
            <a:cxnLst/>
            <a:rect l="l" t="t" r="r" b="b"/>
            <a:pathLst>
              <a:path w="8072894" h="4271906">
                <a:moveTo>
                  <a:pt x="0" y="0"/>
                </a:moveTo>
                <a:lnTo>
                  <a:pt x="8072894" y="0"/>
                </a:lnTo>
                <a:lnTo>
                  <a:pt x="8072894" y="4271907"/>
                </a:lnTo>
                <a:lnTo>
                  <a:pt x="0" y="427190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8" name="TextBox 28"/>
          <p:cNvSpPr txBox="1"/>
          <p:nvPr/>
        </p:nvSpPr>
        <p:spPr>
          <a:xfrm>
            <a:off x="639606" y="8430611"/>
            <a:ext cx="6983555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i="1">
                <a:solidFill>
                  <a:srgbClr val="0C7D7A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www.privacydoodles.com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 animBg="1"/>
      <p:bldP spid="24" grpId="0" animBg="1"/>
      <p:bldP spid="25" grpId="0"/>
      <p:bldP spid="26" grpId="0" animBg="1"/>
      <p:bldP spid="27" grpId="0" animBg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69430" y="5990184"/>
            <a:ext cx="3717862" cy="3717862"/>
            <a:chOff x="0" y="0"/>
            <a:chExt cx="4957149" cy="49571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57149" cy="4957149"/>
            </a:xfrm>
            <a:custGeom>
              <a:avLst/>
              <a:gdLst/>
              <a:ahLst/>
              <a:cxnLst/>
              <a:rect l="l" t="t" r="r" b="b"/>
              <a:pathLst>
                <a:path w="4957149" h="4957149">
                  <a:moveTo>
                    <a:pt x="0" y="0"/>
                  </a:moveTo>
                  <a:lnTo>
                    <a:pt x="4957149" y="0"/>
                  </a:lnTo>
                  <a:lnTo>
                    <a:pt x="4957149" y="4957149"/>
                  </a:lnTo>
                  <a:lnTo>
                    <a:pt x="0" y="4957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81144" y="481152"/>
              <a:ext cx="3994860" cy="3994844"/>
              <a:chOff x="0" y="0"/>
              <a:chExt cx="6350000" cy="634997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6" name="Group 6"/>
          <p:cNvGrpSpPr/>
          <p:nvPr/>
        </p:nvGrpSpPr>
        <p:grpSpPr>
          <a:xfrm>
            <a:off x="-1342907" y="10045879"/>
            <a:ext cx="20973813" cy="734301"/>
            <a:chOff x="0" y="0"/>
            <a:chExt cx="11607985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064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16079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488624" y="10045879"/>
            <a:ext cx="13310752" cy="734301"/>
            <a:chOff x="0" y="0"/>
            <a:chExt cx="7366854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366853" cy="406400"/>
            </a:xfrm>
            <a:custGeom>
              <a:avLst/>
              <a:gdLst/>
              <a:ahLst/>
              <a:cxnLst/>
              <a:rect l="l" t="t" r="r" b="b"/>
              <a:pathLst>
                <a:path w="7366853" h="406400">
                  <a:moveTo>
                    <a:pt x="7163653" y="0"/>
                  </a:moveTo>
                  <a:cubicBezTo>
                    <a:pt x="7275878" y="0"/>
                    <a:pt x="7366853" y="90976"/>
                    <a:pt x="7366853" y="203200"/>
                  </a:cubicBezTo>
                  <a:cubicBezTo>
                    <a:pt x="7366853" y="315424"/>
                    <a:pt x="7275878" y="406400"/>
                    <a:pt x="716365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E838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736685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131384" y="10045879"/>
            <a:ext cx="10025232" cy="734301"/>
            <a:chOff x="0" y="0"/>
            <a:chExt cx="5548478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548478" cy="406400"/>
            </a:xfrm>
            <a:custGeom>
              <a:avLst/>
              <a:gdLst/>
              <a:ahLst/>
              <a:cxnLst/>
              <a:rect l="l" t="t" r="r" b="b"/>
              <a:pathLst>
                <a:path w="5548478" h="406400">
                  <a:moveTo>
                    <a:pt x="5345278" y="0"/>
                  </a:moveTo>
                  <a:cubicBezTo>
                    <a:pt x="5457503" y="0"/>
                    <a:pt x="5548478" y="90976"/>
                    <a:pt x="5548478" y="203200"/>
                  </a:cubicBezTo>
                  <a:cubicBezTo>
                    <a:pt x="5548478" y="315424"/>
                    <a:pt x="5457503" y="406400"/>
                    <a:pt x="53452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554847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97691" y="1460871"/>
            <a:ext cx="4768813" cy="4768813"/>
          </a:xfrm>
          <a:custGeom>
            <a:avLst/>
            <a:gdLst/>
            <a:ahLst/>
            <a:cxnLst/>
            <a:rect l="l" t="t" r="r" b="b"/>
            <a:pathLst>
              <a:path w="4768813" h="4768813">
                <a:moveTo>
                  <a:pt x="0" y="0"/>
                </a:moveTo>
                <a:lnTo>
                  <a:pt x="4768813" y="0"/>
                </a:lnTo>
                <a:lnTo>
                  <a:pt x="4768813" y="4768813"/>
                </a:lnTo>
                <a:lnTo>
                  <a:pt x="0" y="4768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6" name="Group 16"/>
          <p:cNvGrpSpPr/>
          <p:nvPr/>
        </p:nvGrpSpPr>
        <p:grpSpPr>
          <a:xfrm>
            <a:off x="3066177" y="1829358"/>
            <a:ext cx="4031839" cy="4031839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8388"/>
            </a:solidFill>
            <a:ln w="85725" cap="sq">
              <a:solidFill>
                <a:srgbClr val="FDB034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361845" y="2125032"/>
            <a:ext cx="3440504" cy="3440491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136" r="-25136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931071" y="6134434"/>
            <a:ext cx="4302052" cy="59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Avv. Massimo Bacci</a:t>
            </a:r>
          </a:p>
        </p:txBody>
      </p:sp>
      <p:sp>
        <p:nvSpPr>
          <p:cNvPr id="22" name="Freeform 22"/>
          <p:cNvSpPr/>
          <p:nvPr/>
        </p:nvSpPr>
        <p:spPr>
          <a:xfrm rot="-10520999">
            <a:off x="11207526" y="-1446979"/>
            <a:ext cx="8711052" cy="3037979"/>
          </a:xfrm>
          <a:custGeom>
            <a:avLst/>
            <a:gdLst/>
            <a:ahLst/>
            <a:cxnLst/>
            <a:rect l="l" t="t" r="r" b="b"/>
            <a:pathLst>
              <a:path w="8711052" h="3037979">
                <a:moveTo>
                  <a:pt x="0" y="0"/>
                </a:moveTo>
                <a:lnTo>
                  <a:pt x="8711052" y="0"/>
                </a:lnTo>
                <a:lnTo>
                  <a:pt x="8711052" y="3037979"/>
                </a:lnTo>
                <a:lnTo>
                  <a:pt x="0" y="3037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 rot="-201626" flipV="1">
            <a:off x="-1657835" y="-1446979"/>
            <a:ext cx="8711052" cy="3037979"/>
          </a:xfrm>
          <a:custGeom>
            <a:avLst/>
            <a:gdLst/>
            <a:ahLst/>
            <a:cxnLst/>
            <a:rect l="l" t="t" r="r" b="b"/>
            <a:pathLst>
              <a:path w="8711052" h="3037979">
                <a:moveTo>
                  <a:pt x="0" y="3037979"/>
                </a:moveTo>
                <a:lnTo>
                  <a:pt x="8711051" y="3037979"/>
                </a:lnTo>
                <a:lnTo>
                  <a:pt x="8711051" y="0"/>
                </a:lnTo>
                <a:lnTo>
                  <a:pt x="0" y="0"/>
                </a:lnTo>
                <a:lnTo>
                  <a:pt x="0" y="303797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TextBox 24"/>
          <p:cNvSpPr txBox="1"/>
          <p:nvPr/>
        </p:nvSpPr>
        <p:spPr>
          <a:xfrm>
            <a:off x="1815859" y="1019175"/>
            <a:ext cx="6532476" cy="646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5"/>
              </a:lnSpc>
            </a:pPr>
            <a:r>
              <a:rPr lang="en-US" sz="4199" b="1" spc="-12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Chi sono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796765" y="3797653"/>
            <a:ext cx="6742031" cy="59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Lead Auditor ISO 27001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057345" y="1720201"/>
            <a:ext cx="6742031" cy="59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LLM in Intellectual Property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057345" y="2760331"/>
            <a:ext cx="6742031" cy="59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Master in Diritto Privato Europeo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057345" y="4815766"/>
            <a:ext cx="6742031" cy="117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Certified International Privacy Professional</a:t>
            </a:r>
          </a:p>
        </p:txBody>
      </p:sp>
      <p:sp>
        <p:nvSpPr>
          <p:cNvPr id="29" name="Freeform 29"/>
          <p:cNvSpPr/>
          <p:nvPr/>
        </p:nvSpPr>
        <p:spPr>
          <a:xfrm>
            <a:off x="2112889" y="8321903"/>
            <a:ext cx="6395112" cy="1279022"/>
          </a:xfrm>
          <a:custGeom>
            <a:avLst/>
            <a:gdLst/>
            <a:ahLst/>
            <a:cxnLst/>
            <a:rect l="l" t="t" r="r" b="b"/>
            <a:pathLst>
              <a:path w="6395112" h="1279022">
                <a:moveTo>
                  <a:pt x="0" y="0"/>
                </a:moveTo>
                <a:lnTo>
                  <a:pt x="6395112" y="0"/>
                </a:lnTo>
                <a:lnTo>
                  <a:pt x="6395112" y="1279022"/>
                </a:lnTo>
                <a:lnTo>
                  <a:pt x="0" y="12790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0" name="Freeform 30"/>
          <p:cNvSpPr/>
          <p:nvPr/>
        </p:nvSpPr>
        <p:spPr>
          <a:xfrm>
            <a:off x="3720136" y="6936439"/>
            <a:ext cx="2723922" cy="1271163"/>
          </a:xfrm>
          <a:custGeom>
            <a:avLst/>
            <a:gdLst/>
            <a:ahLst/>
            <a:cxnLst/>
            <a:rect l="l" t="t" r="r" b="b"/>
            <a:pathLst>
              <a:path w="2723922" h="1271163">
                <a:moveTo>
                  <a:pt x="0" y="0"/>
                </a:moveTo>
                <a:lnTo>
                  <a:pt x="2723922" y="0"/>
                </a:lnTo>
                <a:lnTo>
                  <a:pt x="2723922" y="1271164"/>
                </a:lnTo>
                <a:lnTo>
                  <a:pt x="0" y="12711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 rot="-10520999">
            <a:off x="12455024" y="-1230096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Freeform 15"/>
          <p:cNvSpPr/>
          <p:nvPr/>
        </p:nvSpPr>
        <p:spPr>
          <a:xfrm rot="-201626" flipV="1">
            <a:off x="-440482" y="-1269646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TextBox 16"/>
          <p:cNvSpPr txBox="1"/>
          <p:nvPr/>
        </p:nvSpPr>
        <p:spPr>
          <a:xfrm>
            <a:off x="6501477" y="1019175"/>
            <a:ext cx="5285047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499" b="1" spc="-13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Dalla NIS alla NIS 2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187D5CFB-5062-83CB-7854-9FC6A5B11E8B}"/>
              </a:ext>
            </a:extLst>
          </p:cNvPr>
          <p:cNvGrpSpPr/>
          <p:nvPr/>
        </p:nvGrpSpPr>
        <p:grpSpPr>
          <a:xfrm>
            <a:off x="1028700" y="1779018"/>
            <a:ext cx="7561980" cy="14762555"/>
            <a:chOff x="1028700" y="1779018"/>
            <a:chExt cx="7561980" cy="14762555"/>
          </a:xfrm>
        </p:grpSpPr>
        <p:sp>
          <p:nvSpPr>
            <p:cNvPr id="8" name="Freeform 8"/>
            <p:cNvSpPr/>
            <p:nvPr/>
          </p:nvSpPr>
          <p:spPr>
            <a:xfrm>
              <a:off x="3510165" y="1779018"/>
              <a:ext cx="2599050" cy="2599050"/>
            </a:xfrm>
            <a:custGeom>
              <a:avLst/>
              <a:gdLst/>
              <a:ahLst/>
              <a:cxnLst/>
              <a:rect l="l" t="t" r="r" b="b"/>
              <a:pathLst>
                <a:path w="2599050" h="2599050">
                  <a:moveTo>
                    <a:pt x="0" y="0"/>
                  </a:moveTo>
                  <a:lnTo>
                    <a:pt x="2599050" y="0"/>
                  </a:lnTo>
                  <a:lnTo>
                    <a:pt x="2599050" y="2599050"/>
                  </a:lnTo>
                  <a:lnTo>
                    <a:pt x="0" y="2599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2" name="Group 2"/>
            <p:cNvGrpSpPr/>
            <p:nvPr/>
          </p:nvGrpSpPr>
          <p:grpSpPr>
            <a:xfrm rot="-5400000">
              <a:off x="-2018150" y="5932743"/>
              <a:ext cx="13655680" cy="7561980"/>
              <a:chOff x="0" y="0"/>
              <a:chExt cx="733891" cy="4064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733891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733891" h="406400">
                    <a:moveTo>
                      <a:pt x="530691" y="0"/>
                    </a:moveTo>
                    <a:cubicBezTo>
                      <a:pt x="642915" y="0"/>
                      <a:pt x="733891" y="90976"/>
                      <a:pt x="733891" y="203200"/>
                    </a:cubicBezTo>
                    <a:cubicBezTo>
                      <a:pt x="733891" y="315424"/>
                      <a:pt x="642915" y="406400"/>
                      <a:pt x="530691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E8388"/>
              </a:solidFill>
              <a:ln w="123825" cap="sq">
                <a:solidFill>
                  <a:srgbClr val="FDB03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0"/>
                <a:ext cx="733891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55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3706174" y="1975026"/>
              <a:ext cx="2207033" cy="2207033"/>
            </a:xfrm>
            <a:custGeom>
              <a:avLst/>
              <a:gdLst/>
              <a:ahLst/>
              <a:cxnLst/>
              <a:rect l="l" t="t" r="r" b="b"/>
              <a:pathLst>
                <a:path w="2207033" h="2207033">
                  <a:moveTo>
                    <a:pt x="0" y="0"/>
                  </a:moveTo>
                  <a:lnTo>
                    <a:pt x="2207032" y="0"/>
                  </a:lnTo>
                  <a:lnTo>
                    <a:pt x="2207032" y="2207033"/>
                  </a:lnTo>
                  <a:lnTo>
                    <a:pt x="0" y="2207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820610" y="2089463"/>
              <a:ext cx="1978160" cy="1978160"/>
            </a:xfrm>
            <a:custGeom>
              <a:avLst/>
              <a:gdLst/>
              <a:ahLst/>
              <a:cxnLst/>
              <a:rect l="l" t="t" r="r" b="b"/>
              <a:pathLst>
                <a:path w="1978160" h="1978160">
                  <a:moveTo>
                    <a:pt x="0" y="0"/>
                  </a:moveTo>
                  <a:lnTo>
                    <a:pt x="1978160" y="0"/>
                  </a:lnTo>
                  <a:lnTo>
                    <a:pt x="1978160" y="1978160"/>
                  </a:lnTo>
                  <a:lnTo>
                    <a:pt x="0" y="1978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776607" y="5983519"/>
              <a:ext cx="6066165" cy="4003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59"/>
                </a:lnSpc>
              </a:pPr>
              <a:r>
                <a:rPr lang="en-US" sz="2403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Obiettivo di rafforzare la capacità di cybersicurezza a livello dell’Unione Europea. Mira a mitigare le minacce che gravano sui sistemi di rete e informativi impiegati per l’erogazione di servizi essenziali in settori strategici.</a:t>
              </a:r>
            </a:p>
            <a:p>
              <a:pPr algn="just">
                <a:lnSpc>
                  <a:spcPts val="2859"/>
                </a:lnSpc>
              </a:pPr>
              <a:endParaRPr lang="en-US" sz="24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just">
                <a:lnSpc>
                  <a:spcPts val="2859"/>
                </a:lnSpc>
              </a:pPr>
              <a:r>
                <a:rPr lang="en-US" sz="2403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Era applicabile a:</a:t>
              </a:r>
            </a:p>
            <a:p>
              <a:pPr algn="just">
                <a:lnSpc>
                  <a:spcPts val="2859"/>
                </a:lnSpc>
              </a:pPr>
              <a:endParaRPr lang="en-US" sz="24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518817" lvl="1" indent="-259409" algn="just">
                <a:lnSpc>
                  <a:spcPts val="2859"/>
                </a:lnSpc>
                <a:buFont typeface="Arial"/>
                <a:buChar char="•"/>
              </a:pPr>
              <a:r>
                <a:rPr lang="en-US" sz="2403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Operatori dei servizi essenziali (OSE)</a:t>
              </a:r>
            </a:p>
            <a:p>
              <a:pPr marL="518817" lvl="1" indent="-259409" algn="just">
                <a:lnSpc>
                  <a:spcPts val="2859"/>
                </a:lnSpc>
                <a:buFont typeface="Arial"/>
                <a:buChar char="•"/>
              </a:pPr>
              <a:r>
                <a:rPr lang="en-US" sz="2403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Fornitori di servizi digitali (DSP)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309072" y="4566360"/>
              <a:ext cx="5001235" cy="991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7"/>
                </a:lnSpc>
              </a:pPr>
              <a:r>
                <a:rPr lang="en-US" sz="4148" b="1" spc="-124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Dir. UE 2016/1148</a:t>
              </a:r>
            </a:p>
            <a:p>
              <a:pPr algn="ctr">
                <a:lnSpc>
                  <a:spcPts val="2879"/>
                </a:lnSpc>
              </a:pPr>
              <a:r>
                <a:rPr lang="en-US" sz="2548" b="1" spc="-76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D.Lgs 65/2018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309072" y="2753134"/>
              <a:ext cx="5001235" cy="641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7"/>
                </a:lnSpc>
              </a:pPr>
              <a:r>
                <a:rPr lang="en-US" sz="4148" b="1" spc="-124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NIS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A14C5506-43F4-99BE-B472-0FD789231EAB}"/>
              </a:ext>
            </a:extLst>
          </p:cNvPr>
          <p:cNvGrpSpPr/>
          <p:nvPr/>
        </p:nvGrpSpPr>
        <p:grpSpPr>
          <a:xfrm>
            <a:off x="9697320" y="1779018"/>
            <a:ext cx="7561980" cy="14762555"/>
            <a:chOff x="9697320" y="1779018"/>
            <a:chExt cx="7561980" cy="14762555"/>
          </a:xfrm>
        </p:grpSpPr>
        <p:grpSp>
          <p:nvGrpSpPr>
            <p:cNvPr id="5" name="Group 5"/>
            <p:cNvGrpSpPr/>
            <p:nvPr/>
          </p:nvGrpSpPr>
          <p:grpSpPr>
            <a:xfrm rot="-5400000">
              <a:off x="6650470" y="5932743"/>
              <a:ext cx="13655680" cy="7561980"/>
              <a:chOff x="0" y="0"/>
              <a:chExt cx="733891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733891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733891" h="406400">
                    <a:moveTo>
                      <a:pt x="530691" y="0"/>
                    </a:moveTo>
                    <a:cubicBezTo>
                      <a:pt x="642915" y="0"/>
                      <a:pt x="733891" y="90976"/>
                      <a:pt x="733891" y="203200"/>
                    </a:cubicBezTo>
                    <a:cubicBezTo>
                      <a:pt x="733891" y="315424"/>
                      <a:pt x="642915" y="406400"/>
                      <a:pt x="530691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E8388"/>
              </a:solidFill>
              <a:ln w="123825" cap="sq">
                <a:solidFill>
                  <a:srgbClr val="FDB03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733891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55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2178785" y="1779018"/>
              <a:ext cx="2599050" cy="2599050"/>
            </a:xfrm>
            <a:custGeom>
              <a:avLst/>
              <a:gdLst/>
              <a:ahLst/>
              <a:cxnLst/>
              <a:rect l="l" t="t" r="r" b="b"/>
              <a:pathLst>
                <a:path w="2599050" h="2599050">
                  <a:moveTo>
                    <a:pt x="0" y="0"/>
                  </a:moveTo>
                  <a:lnTo>
                    <a:pt x="2599050" y="0"/>
                  </a:lnTo>
                  <a:lnTo>
                    <a:pt x="2599050" y="2599050"/>
                  </a:lnTo>
                  <a:lnTo>
                    <a:pt x="0" y="2599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377073" y="1975026"/>
              <a:ext cx="2207033" cy="2207033"/>
            </a:xfrm>
            <a:custGeom>
              <a:avLst/>
              <a:gdLst/>
              <a:ahLst/>
              <a:cxnLst/>
              <a:rect l="l" t="t" r="r" b="b"/>
              <a:pathLst>
                <a:path w="2207033" h="2207033">
                  <a:moveTo>
                    <a:pt x="0" y="0"/>
                  </a:moveTo>
                  <a:lnTo>
                    <a:pt x="2207033" y="0"/>
                  </a:lnTo>
                  <a:lnTo>
                    <a:pt x="2207033" y="2207033"/>
                  </a:lnTo>
                  <a:lnTo>
                    <a:pt x="0" y="2207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2491510" y="2089463"/>
              <a:ext cx="1978160" cy="1978160"/>
            </a:xfrm>
            <a:custGeom>
              <a:avLst/>
              <a:gdLst/>
              <a:ahLst/>
              <a:cxnLst/>
              <a:rect l="l" t="t" r="r" b="b"/>
              <a:pathLst>
                <a:path w="1978160" h="1978160">
                  <a:moveTo>
                    <a:pt x="0" y="0"/>
                  </a:moveTo>
                  <a:lnTo>
                    <a:pt x="1978160" y="0"/>
                  </a:lnTo>
                  <a:lnTo>
                    <a:pt x="1978160" y="1978160"/>
                  </a:lnTo>
                  <a:lnTo>
                    <a:pt x="0" y="1978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445227" y="5983519"/>
              <a:ext cx="6066165" cy="4003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59"/>
                </a:lnSpc>
              </a:pPr>
              <a:r>
                <a:rPr lang="en-US" sz="2403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Ha come obiettivo quello di rafforzare la sicurezza informatica e la resilienza delle infrastrutture critiche all’interno dell’Unione Europea.</a:t>
              </a:r>
            </a:p>
            <a:p>
              <a:pPr algn="just">
                <a:lnSpc>
                  <a:spcPts val="2859"/>
                </a:lnSpc>
              </a:pPr>
              <a:endParaRPr lang="en-US" sz="24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just">
                <a:lnSpc>
                  <a:spcPts val="2859"/>
                </a:lnSpc>
              </a:pPr>
              <a:r>
                <a:rPr lang="en-US" sz="2403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Viene ampliato l’ambito di applicazione.</a:t>
              </a:r>
            </a:p>
            <a:p>
              <a:pPr algn="just">
                <a:lnSpc>
                  <a:spcPts val="2859"/>
                </a:lnSpc>
              </a:pPr>
              <a:endParaRPr lang="en-US" sz="24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just">
                <a:lnSpc>
                  <a:spcPts val="2859"/>
                </a:lnSpc>
              </a:pPr>
              <a:r>
                <a:rPr lang="en-US" sz="2403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Introdotte misure di gestione del rischio, misure di continuità operativa e segnalazione degli incidenti.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977692" y="4566360"/>
              <a:ext cx="5001235" cy="991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7"/>
                </a:lnSpc>
              </a:pPr>
              <a:r>
                <a:rPr lang="en-US" sz="4148" b="1" spc="-124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Dir. UE 2022/2555</a:t>
              </a:r>
            </a:p>
            <a:p>
              <a:pPr algn="ctr">
                <a:lnSpc>
                  <a:spcPts val="2879"/>
                </a:lnSpc>
              </a:pPr>
              <a:r>
                <a:rPr lang="en-US" sz="2548" b="1" spc="-76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D.Lgs. 138/2024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979972" y="2753134"/>
              <a:ext cx="5001235" cy="641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7"/>
                </a:lnSpc>
              </a:pPr>
              <a:r>
                <a:rPr lang="en-US" sz="4148" b="1" spc="-124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NIS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5540300" y="466725"/>
            <a:ext cx="7207401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499" b="1" spc="-13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Ambito di applicazione </a:t>
            </a:r>
          </a:p>
        </p:txBody>
      </p:sp>
      <p:sp>
        <p:nvSpPr>
          <p:cNvPr id="23" name="Freeform 23"/>
          <p:cNvSpPr/>
          <p:nvPr/>
        </p:nvSpPr>
        <p:spPr>
          <a:xfrm rot="-10602057">
            <a:off x="12407590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7"/>
                </a:lnTo>
                <a:lnTo>
                  <a:pt x="0" y="2176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 rot="-201626" flipV="1">
            <a:off x="-440482" y="-1192452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5" name="Group 25"/>
          <p:cNvGrpSpPr/>
          <p:nvPr/>
        </p:nvGrpSpPr>
        <p:grpSpPr>
          <a:xfrm>
            <a:off x="-1342907" y="10016500"/>
            <a:ext cx="20973813" cy="734301"/>
            <a:chOff x="0" y="0"/>
            <a:chExt cx="11607985" cy="406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064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116079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488624" y="10016500"/>
            <a:ext cx="13310752" cy="734301"/>
            <a:chOff x="0" y="0"/>
            <a:chExt cx="7366854" cy="4064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366853" cy="406400"/>
            </a:xfrm>
            <a:custGeom>
              <a:avLst/>
              <a:gdLst/>
              <a:ahLst/>
              <a:cxnLst/>
              <a:rect l="l" t="t" r="r" b="b"/>
              <a:pathLst>
                <a:path w="7366853" h="406400">
                  <a:moveTo>
                    <a:pt x="7163653" y="0"/>
                  </a:moveTo>
                  <a:cubicBezTo>
                    <a:pt x="7275878" y="0"/>
                    <a:pt x="7366853" y="90976"/>
                    <a:pt x="7366853" y="203200"/>
                  </a:cubicBezTo>
                  <a:cubicBezTo>
                    <a:pt x="7366853" y="315424"/>
                    <a:pt x="7275878" y="406400"/>
                    <a:pt x="716365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E838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736685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131384" y="10016500"/>
            <a:ext cx="10025232" cy="734301"/>
            <a:chOff x="0" y="0"/>
            <a:chExt cx="5548478" cy="4064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5548478" cy="406400"/>
            </a:xfrm>
            <a:custGeom>
              <a:avLst/>
              <a:gdLst/>
              <a:ahLst/>
              <a:cxnLst/>
              <a:rect l="l" t="t" r="r" b="b"/>
              <a:pathLst>
                <a:path w="5548478" h="406400">
                  <a:moveTo>
                    <a:pt x="5345278" y="0"/>
                  </a:moveTo>
                  <a:cubicBezTo>
                    <a:pt x="5457503" y="0"/>
                    <a:pt x="5548478" y="90976"/>
                    <a:pt x="5548478" y="203200"/>
                  </a:cubicBezTo>
                  <a:cubicBezTo>
                    <a:pt x="5548478" y="315424"/>
                    <a:pt x="5457503" y="406400"/>
                    <a:pt x="53452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57150"/>
              <a:ext cx="554847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5258940" y="1427569"/>
            <a:ext cx="7770119" cy="834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3"/>
              </a:lnSpc>
            </a:pPr>
            <a:r>
              <a:rPr lang="en-US" sz="25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Tutti i soggetti pubblici e privati che rientrano nelle tipologie di cui agli Allegati I, II, III e IV</a:t>
            </a:r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C79011AA-AC20-34C1-26F8-9869805768EC}"/>
              </a:ext>
            </a:extLst>
          </p:cNvPr>
          <p:cNvGrpSpPr/>
          <p:nvPr/>
        </p:nvGrpSpPr>
        <p:grpSpPr>
          <a:xfrm>
            <a:off x="1028700" y="2673112"/>
            <a:ext cx="3713796" cy="6727906"/>
            <a:chOff x="1028700" y="2673112"/>
            <a:chExt cx="3713796" cy="6727906"/>
          </a:xfrm>
        </p:grpSpPr>
        <p:sp>
          <p:nvSpPr>
            <p:cNvPr id="2" name="Freeform 2"/>
            <p:cNvSpPr/>
            <p:nvPr/>
          </p:nvSpPr>
          <p:spPr>
            <a:xfrm>
              <a:off x="1591207" y="2673112"/>
              <a:ext cx="2588781" cy="2588781"/>
            </a:xfrm>
            <a:custGeom>
              <a:avLst/>
              <a:gdLst/>
              <a:ahLst/>
              <a:cxnLst/>
              <a:rect l="l" t="t" r="r" b="b"/>
              <a:pathLst>
                <a:path w="2588781" h="2588781">
                  <a:moveTo>
                    <a:pt x="0" y="0"/>
                  </a:moveTo>
                  <a:lnTo>
                    <a:pt x="2588781" y="0"/>
                  </a:lnTo>
                  <a:lnTo>
                    <a:pt x="2588781" y="2588780"/>
                  </a:lnTo>
                  <a:lnTo>
                    <a:pt x="0" y="2588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3" name="Freeform 3"/>
            <p:cNvSpPr/>
            <p:nvPr/>
          </p:nvSpPr>
          <p:spPr>
            <a:xfrm>
              <a:off x="1786442" y="2868346"/>
              <a:ext cx="2198312" cy="2198312"/>
            </a:xfrm>
            <a:custGeom>
              <a:avLst/>
              <a:gdLst/>
              <a:ahLst/>
              <a:cxnLst/>
              <a:rect l="l" t="t" r="r" b="b"/>
              <a:pathLst>
                <a:path w="2198312" h="2198312">
                  <a:moveTo>
                    <a:pt x="0" y="0"/>
                  </a:moveTo>
                  <a:lnTo>
                    <a:pt x="2198312" y="0"/>
                  </a:lnTo>
                  <a:lnTo>
                    <a:pt x="2198312" y="2198312"/>
                  </a:lnTo>
                  <a:lnTo>
                    <a:pt x="0" y="2198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Freeform 4"/>
            <p:cNvSpPr/>
            <p:nvPr/>
          </p:nvSpPr>
          <p:spPr>
            <a:xfrm>
              <a:off x="1900426" y="2982330"/>
              <a:ext cx="1970344" cy="1970344"/>
            </a:xfrm>
            <a:custGeom>
              <a:avLst/>
              <a:gdLst/>
              <a:ahLst/>
              <a:cxnLst/>
              <a:rect l="l" t="t" r="r" b="b"/>
              <a:pathLst>
                <a:path w="1970344" h="1970344">
                  <a:moveTo>
                    <a:pt x="0" y="0"/>
                  </a:moveTo>
                  <a:lnTo>
                    <a:pt x="1970344" y="0"/>
                  </a:lnTo>
                  <a:lnTo>
                    <a:pt x="1970344" y="1970344"/>
                  </a:lnTo>
                  <a:lnTo>
                    <a:pt x="0" y="1970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28700" y="6442880"/>
              <a:ext cx="3713796" cy="2958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Energia</a:t>
              </a:r>
            </a:p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Trasporti</a:t>
              </a:r>
              <a:endParaRPr lang="en-US" sz="18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Banca e </a:t>
              </a: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finanza</a:t>
              </a:r>
              <a:endParaRPr lang="en-US" sz="18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Acqua potabile e </a:t>
              </a: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reflue</a:t>
              </a:r>
              <a:endParaRPr lang="en-US" sz="18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Infrastrutture</a:t>
              </a: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digitali</a:t>
              </a: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(Datacenter, DNS, </a:t>
              </a: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nomi</a:t>
              </a: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a </a:t>
              </a: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dominio</a:t>
              </a: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, Cloud Computing etc.)</a:t>
              </a:r>
            </a:p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Servizi</a:t>
              </a: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ICT (MSP)</a:t>
              </a:r>
            </a:p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Spazio</a:t>
              </a:r>
              <a:endParaRPr lang="en-US" sz="18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97793" y="5490239"/>
              <a:ext cx="3175609" cy="743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3"/>
                </a:lnSpc>
              </a:pPr>
              <a:r>
                <a:rPr lang="en-US" sz="2489" b="1" spc="-74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Settori ad alta criticità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2429191" y="3642093"/>
              <a:ext cx="912813" cy="641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7"/>
                </a:lnSpc>
              </a:pPr>
              <a:r>
                <a:rPr lang="en-US" sz="4148" b="1" spc="-124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</a:t>
              </a:r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6C6130BE-A727-0F25-A7D8-1C2B3B86ED5D}"/>
              </a:ext>
            </a:extLst>
          </p:cNvPr>
          <p:cNvGrpSpPr/>
          <p:nvPr/>
        </p:nvGrpSpPr>
        <p:grpSpPr>
          <a:xfrm>
            <a:off x="5201143" y="2673112"/>
            <a:ext cx="3713796" cy="7023181"/>
            <a:chOff x="5201143" y="2673112"/>
            <a:chExt cx="3713796" cy="7023181"/>
          </a:xfrm>
        </p:grpSpPr>
        <p:sp>
          <p:nvSpPr>
            <p:cNvPr id="5" name="Freeform 5"/>
            <p:cNvSpPr/>
            <p:nvPr/>
          </p:nvSpPr>
          <p:spPr>
            <a:xfrm>
              <a:off x="5764174" y="2673112"/>
              <a:ext cx="2588781" cy="2588781"/>
            </a:xfrm>
            <a:custGeom>
              <a:avLst/>
              <a:gdLst/>
              <a:ahLst/>
              <a:cxnLst/>
              <a:rect l="l" t="t" r="r" b="b"/>
              <a:pathLst>
                <a:path w="2588781" h="2588781">
                  <a:moveTo>
                    <a:pt x="0" y="0"/>
                  </a:moveTo>
                  <a:lnTo>
                    <a:pt x="2588780" y="0"/>
                  </a:lnTo>
                  <a:lnTo>
                    <a:pt x="2588780" y="2588780"/>
                  </a:lnTo>
                  <a:lnTo>
                    <a:pt x="0" y="2588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Freeform 6"/>
            <p:cNvSpPr/>
            <p:nvPr/>
          </p:nvSpPr>
          <p:spPr>
            <a:xfrm>
              <a:off x="5959408" y="2868346"/>
              <a:ext cx="2198312" cy="2198312"/>
            </a:xfrm>
            <a:custGeom>
              <a:avLst/>
              <a:gdLst/>
              <a:ahLst/>
              <a:cxnLst/>
              <a:rect l="l" t="t" r="r" b="b"/>
              <a:pathLst>
                <a:path w="2198312" h="2198312">
                  <a:moveTo>
                    <a:pt x="0" y="0"/>
                  </a:moveTo>
                  <a:lnTo>
                    <a:pt x="2198312" y="0"/>
                  </a:lnTo>
                  <a:lnTo>
                    <a:pt x="2198312" y="2198312"/>
                  </a:lnTo>
                  <a:lnTo>
                    <a:pt x="0" y="2198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Freeform 7"/>
            <p:cNvSpPr/>
            <p:nvPr/>
          </p:nvSpPr>
          <p:spPr>
            <a:xfrm>
              <a:off x="6073392" y="2982330"/>
              <a:ext cx="1970344" cy="1970344"/>
            </a:xfrm>
            <a:custGeom>
              <a:avLst/>
              <a:gdLst/>
              <a:ahLst/>
              <a:cxnLst/>
              <a:rect l="l" t="t" r="r" b="b"/>
              <a:pathLst>
                <a:path w="1970344" h="1970344">
                  <a:moveTo>
                    <a:pt x="0" y="0"/>
                  </a:moveTo>
                  <a:lnTo>
                    <a:pt x="1970344" y="0"/>
                  </a:lnTo>
                  <a:lnTo>
                    <a:pt x="1970344" y="1970344"/>
                  </a:lnTo>
                  <a:lnTo>
                    <a:pt x="0" y="1970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201143" y="6442880"/>
              <a:ext cx="3713796" cy="3253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Postali</a:t>
              </a: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e </a:t>
              </a: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corrieri</a:t>
              </a:r>
              <a:endParaRPr lang="en-US" sz="18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Rifiuti</a:t>
              </a:r>
              <a:endParaRPr lang="en-US" sz="18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Produzione</a:t>
              </a: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chimica</a:t>
              </a:r>
              <a:endParaRPr lang="en-US" sz="18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Alimenti</a:t>
              </a:r>
              <a:endParaRPr lang="en-US" sz="18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Fabbricazione</a:t>
              </a: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(</a:t>
              </a: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dispositivi</a:t>
              </a: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medici</a:t>
              </a: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, computer, auto etc.)</a:t>
              </a:r>
            </a:p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Servizi</a:t>
              </a: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digitali</a:t>
              </a: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(marketplace, </a:t>
              </a: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motori</a:t>
              </a: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di </a:t>
              </a: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ricerca</a:t>
              </a: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, social network, </a:t>
              </a: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registrazione</a:t>
              </a: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nomi</a:t>
              </a: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a </a:t>
              </a: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dominio</a:t>
              </a:r>
              <a:r>
                <a:rPr lang="en-US" sz="18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etc.)</a:t>
              </a:r>
            </a:p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Ricerca</a:t>
              </a:r>
              <a:endParaRPr lang="en-US" sz="18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764174" y="5490239"/>
              <a:ext cx="2588781" cy="743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3"/>
                </a:lnSpc>
              </a:pPr>
              <a:r>
                <a:rPr lang="en-US" sz="2489" b="1" spc="-74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Altri settori critici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6300579" y="3642093"/>
              <a:ext cx="1515969" cy="641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7"/>
                </a:lnSpc>
              </a:pPr>
              <a:r>
                <a:rPr lang="en-US" sz="4148" b="1" spc="-124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II</a:t>
              </a:r>
            </a:p>
          </p:txBody>
        </p:sp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0223CFC8-9B95-45ED-3D5E-35BF94F7E8BB}"/>
              </a:ext>
            </a:extLst>
          </p:cNvPr>
          <p:cNvGrpSpPr/>
          <p:nvPr/>
        </p:nvGrpSpPr>
        <p:grpSpPr>
          <a:xfrm>
            <a:off x="9373585" y="2673112"/>
            <a:ext cx="3713796" cy="6493072"/>
            <a:chOff x="9373585" y="2673112"/>
            <a:chExt cx="3713796" cy="6493072"/>
          </a:xfrm>
        </p:grpSpPr>
        <p:sp>
          <p:nvSpPr>
            <p:cNvPr id="8" name="Freeform 8"/>
            <p:cNvSpPr/>
            <p:nvPr/>
          </p:nvSpPr>
          <p:spPr>
            <a:xfrm>
              <a:off x="9936093" y="2673112"/>
              <a:ext cx="2588781" cy="2588781"/>
            </a:xfrm>
            <a:custGeom>
              <a:avLst/>
              <a:gdLst/>
              <a:ahLst/>
              <a:cxnLst/>
              <a:rect l="l" t="t" r="r" b="b"/>
              <a:pathLst>
                <a:path w="2588781" h="2588781">
                  <a:moveTo>
                    <a:pt x="0" y="0"/>
                  </a:moveTo>
                  <a:lnTo>
                    <a:pt x="2588781" y="0"/>
                  </a:lnTo>
                  <a:lnTo>
                    <a:pt x="2588781" y="2588780"/>
                  </a:lnTo>
                  <a:lnTo>
                    <a:pt x="0" y="2588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131327" y="2868346"/>
              <a:ext cx="2198312" cy="2198312"/>
            </a:xfrm>
            <a:custGeom>
              <a:avLst/>
              <a:gdLst/>
              <a:ahLst/>
              <a:cxnLst/>
              <a:rect l="l" t="t" r="r" b="b"/>
              <a:pathLst>
                <a:path w="2198312" h="2198312">
                  <a:moveTo>
                    <a:pt x="0" y="0"/>
                  </a:moveTo>
                  <a:lnTo>
                    <a:pt x="2198312" y="0"/>
                  </a:lnTo>
                  <a:lnTo>
                    <a:pt x="2198312" y="2198312"/>
                  </a:lnTo>
                  <a:lnTo>
                    <a:pt x="0" y="2198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0245311" y="2982330"/>
              <a:ext cx="1970344" cy="1970344"/>
            </a:xfrm>
            <a:custGeom>
              <a:avLst/>
              <a:gdLst/>
              <a:ahLst/>
              <a:cxnLst/>
              <a:rect l="l" t="t" r="r" b="b"/>
              <a:pathLst>
                <a:path w="1970344" h="1970344">
                  <a:moveTo>
                    <a:pt x="0" y="0"/>
                  </a:moveTo>
                  <a:lnTo>
                    <a:pt x="1970344" y="0"/>
                  </a:lnTo>
                  <a:lnTo>
                    <a:pt x="1970344" y="1970344"/>
                  </a:lnTo>
                  <a:lnTo>
                    <a:pt x="0" y="1970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373585" y="6798596"/>
              <a:ext cx="3713796" cy="2367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Amministrazioni centrali   (Presidenza del Consiglio e Ministeri etc.)</a:t>
              </a:r>
            </a:p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Amministrazioni regionali</a:t>
              </a:r>
            </a:p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Amministrazioni locali (città metropolitane, comuni con più di 100.000 abitanti etc.)</a:t>
              </a:r>
            </a:p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Altri enti pubblici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9373585" y="5490239"/>
              <a:ext cx="3713796" cy="1098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3"/>
                </a:lnSpc>
              </a:pPr>
              <a:r>
                <a:rPr lang="en-US" sz="2489" b="1" spc="-74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Amministrazioni centrali, regionali, locali e di altro tipo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0627369" y="3642093"/>
              <a:ext cx="1206227" cy="641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7"/>
                </a:lnSpc>
              </a:pPr>
              <a:r>
                <a:rPr lang="en-US" sz="4148" b="1" spc="-124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III</a:t>
              </a:r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3277AAEE-B170-C6A5-0E85-EBD35816018A}"/>
              </a:ext>
            </a:extLst>
          </p:cNvPr>
          <p:cNvGrpSpPr/>
          <p:nvPr/>
        </p:nvGrpSpPr>
        <p:grpSpPr>
          <a:xfrm>
            <a:off x="13545504" y="2673112"/>
            <a:ext cx="3717885" cy="5842081"/>
            <a:chOff x="13545504" y="2673112"/>
            <a:chExt cx="3717885" cy="5842081"/>
          </a:xfrm>
        </p:grpSpPr>
        <p:sp>
          <p:nvSpPr>
            <p:cNvPr id="11" name="Freeform 11"/>
            <p:cNvSpPr/>
            <p:nvPr/>
          </p:nvSpPr>
          <p:spPr>
            <a:xfrm>
              <a:off x="14108012" y="2673112"/>
              <a:ext cx="2588781" cy="2588781"/>
            </a:xfrm>
            <a:custGeom>
              <a:avLst/>
              <a:gdLst/>
              <a:ahLst/>
              <a:cxnLst/>
              <a:rect l="l" t="t" r="r" b="b"/>
              <a:pathLst>
                <a:path w="2588781" h="2588781">
                  <a:moveTo>
                    <a:pt x="0" y="0"/>
                  </a:moveTo>
                  <a:lnTo>
                    <a:pt x="2588781" y="0"/>
                  </a:lnTo>
                  <a:lnTo>
                    <a:pt x="2588781" y="2588780"/>
                  </a:lnTo>
                  <a:lnTo>
                    <a:pt x="0" y="2588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4303246" y="2868346"/>
              <a:ext cx="2198312" cy="2198312"/>
            </a:xfrm>
            <a:custGeom>
              <a:avLst/>
              <a:gdLst/>
              <a:ahLst/>
              <a:cxnLst/>
              <a:rect l="l" t="t" r="r" b="b"/>
              <a:pathLst>
                <a:path w="2198312" h="2198312">
                  <a:moveTo>
                    <a:pt x="0" y="0"/>
                  </a:moveTo>
                  <a:lnTo>
                    <a:pt x="2198312" y="0"/>
                  </a:lnTo>
                  <a:lnTo>
                    <a:pt x="2198312" y="2198312"/>
                  </a:lnTo>
                  <a:lnTo>
                    <a:pt x="0" y="2198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4417230" y="2982330"/>
              <a:ext cx="1970344" cy="1970344"/>
            </a:xfrm>
            <a:custGeom>
              <a:avLst/>
              <a:gdLst/>
              <a:ahLst/>
              <a:cxnLst/>
              <a:rect l="l" t="t" r="r" b="b"/>
              <a:pathLst>
                <a:path w="1970344" h="1970344">
                  <a:moveTo>
                    <a:pt x="0" y="0"/>
                  </a:moveTo>
                  <a:lnTo>
                    <a:pt x="1970344" y="0"/>
                  </a:lnTo>
                  <a:lnTo>
                    <a:pt x="1970344" y="1970344"/>
                  </a:lnTo>
                  <a:lnTo>
                    <a:pt x="0" y="1970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3549593" y="6442880"/>
              <a:ext cx="3713796" cy="2072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94185" lvl="1" indent="-197093" algn="just">
                <a:lnSpc>
                  <a:spcPts val="2373"/>
                </a:lnSpc>
                <a:buFont typeface="Arial"/>
                <a:buChar char="•"/>
              </a:pPr>
              <a:r>
                <a:rPr lang="en-US" sz="18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Servizi di trasporto pubblico locale</a:t>
              </a:r>
            </a:p>
            <a:p>
              <a:pPr marL="394185" lvl="1" indent="-197093" algn="just">
                <a:lnSpc>
                  <a:spcPts val="2373"/>
                </a:lnSpc>
                <a:buFont typeface="Arial"/>
                <a:buChar char="•"/>
              </a:pPr>
              <a:r>
                <a:rPr lang="en-US" sz="18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Istituti di istruzione e ricerca</a:t>
              </a:r>
            </a:p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Soggetti di interesse culturale</a:t>
              </a:r>
            </a:p>
            <a:p>
              <a:pPr marL="394185" lvl="1" indent="-197093" algn="l">
                <a:lnSpc>
                  <a:spcPts val="2373"/>
                </a:lnSpc>
                <a:buFont typeface="Arial"/>
                <a:buChar char="•"/>
              </a:pPr>
              <a:r>
                <a:rPr lang="en-US" sz="18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Società partecipate o a controllo pubblico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3545504" y="5490239"/>
              <a:ext cx="3713796" cy="743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3"/>
                </a:lnSpc>
              </a:pPr>
              <a:r>
                <a:rPr lang="en-US" sz="2489" b="1" spc="-74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Ulteriori tipologie di soggetti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4971901" y="3642093"/>
              <a:ext cx="861003" cy="641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7"/>
                </a:lnSpc>
              </a:pPr>
              <a:r>
                <a:rPr lang="en-US" sz="4148" b="1" spc="-124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IV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40300" y="466725"/>
            <a:ext cx="7207401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499" b="1" spc="-13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Criterio dimensionale</a:t>
            </a:r>
          </a:p>
        </p:txBody>
      </p:sp>
      <p:sp>
        <p:nvSpPr>
          <p:cNvPr id="3" name="Freeform 3"/>
          <p:cNvSpPr/>
          <p:nvPr/>
        </p:nvSpPr>
        <p:spPr>
          <a:xfrm rot="-10602057">
            <a:off x="12407590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7"/>
                </a:lnTo>
                <a:lnTo>
                  <a:pt x="0" y="2176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-201626" flipV="1">
            <a:off x="-440482" y="-1192452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5" name="Group 5"/>
          <p:cNvGrpSpPr/>
          <p:nvPr/>
        </p:nvGrpSpPr>
        <p:grpSpPr>
          <a:xfrm>
            <a:off x="-1342907" y="10016500"/>
            <a:ext cx="20973813" cy="734301"/>
            <a:chOff x="0" y="0"/>
            <a:chExt cx="1160798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064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16079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88624" y="10016500"/>
            <a:ext cx="13310752" cy="734301"/>
            <a:chOff x="0" y="0"/>
            <a:chExt cx="7366854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66853" cy="406400"/>
            </a:xfrm>
            <a:custGeom>
              <a:avLst/>
              <a:gdLst/>
              <a:ahLst/>
              <a:cxnLst/>
              <a:rect l="l" t="t" r="r" b="b"/>
              <a:pathLst>
                <a:path w="7366853" h="406400">
                  <a:moveTo>
                    <a:pt x="7163653" y="0"/>
                  </a:moveTo>
                  <a:cubicBezTo>
                    <a:pt x="7275878" y="0"/>
                    <a:pt x="7366853" y="90976"/>
                    <a:pt x="7366853" y="203200"/>
                  </a:cubicBezTo>
                  <a:cubicBezTo>
                    <a:pt x="7366853" y="315424"/>
                    <a:pt x="7275878" y="406400"/>
                    <a:pt x="716365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E838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736685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131384" y="10016500"/>
            <a:ext cx="10025232" cy="734301"/>
            <a:chOff x="0" y="0"/>
            <a:chExt cx="5548478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548478" cy="406400"/>
            </a:xfrm>
            <a:custGeom>
              <a:avLst/>
              <a:gdLst/>
              <a:ahLst/>
              <a:cxnLst/>
              <a:rect l="l" t="t" r="r" b="b"/>
              <a:pathLst>
                <a:path w="5548478" h="406400">
                  <a:moveTo>
                    <a:pt x="5345278" y="0"/>
                  </a:moveTo>
                  <a:cubicBezTo>
                    <a:pt x="5457503" y="0"/>
                    <a:pt x="5548478" y="90976"/>
                    <a:pt x="5548478" y="203200"/>
                  </a:cubicBezTo>
                  <a:cubicBezTo>
                    <a:pt x="5548478" y="315424"/>
                    <a:pt x="5457503" y="406400"/>
                    <a:pt x="53452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554847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053426" y="1418044"/>
            <a:ext cx="10181148" cy="91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3"/>
              </a:lnSpc>
            </a:pPr>
            <a:r>
              <a:rPr lang="en-US" sz="27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 i soggetti di cui agli Allegati I e II, la NIS 2 si applica a chi </a:t>
            </a:r>
            <a:r>
              <a:rPr lang="en-US" sz="27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supera i massimali per le piccole imprese.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41CD3B0F-1B6C-06D2-C5D7-58B6823E1771}"/>
              </a:ext>
            </a:extLst>
          </p:cNvPr>
          <p:cNvGrpSpPr/>
          <p:nvPr/>
        </p:nvGrpSpPr>
        <p:grpSpPr>
          <a:xfrm>
            <a:off x="2745917" y="2935637"/>
            <a:ext cx="12796166" cy="1470068"/>
            <a:chOff x="2745917" y="2935637"/>
            <a:chExt cx="12796166" cy="1470068"/>
          </a:xfrm>
        </p:grpSpPr>
        <p:sp>
          <p:nvSpPr>
            <p:cNvPr id="15" name="TextBox 15"/>
            <p:cNvSpPr txBox="1"/>
            <p:nvPr/>
          </p:nvSpPr>
          <p:spPr>
            <a:xfrm>
              <a:off x="4053426" y="2935637"/>
              <a:ext cx="10181148" cy="540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3"/>
                </a:lnSpc>
              </a:pPr>
              <a:r>
                <a:rPr lang="en-US" sz="3225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Raccomandazione</a:t>
              </a:r>
              <a:r>
                <a:rPr lang="en-US" sz="3225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2003/361/CE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745917" y="3935497"/>
              <a:ext cx="12796166" cy="470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3"/>
                </a:lnSpc>
              </a:pPr>
              <a:r>
                <a:rPr lang="en-US" sz="27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Si definisce piccola impresa quella che ha </a:t>
              </a:r>
              <a:r>
                <a:rPr lang="en-US" sz="2725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entrambi</a:t>
              </a:r>
              <a:r>
                <a:rPr lang="en-US" sz="27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i seguenti requisiti: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06835CF9-05E2-0DD5-9187-D8AEB9ADA732}"/>
              </a:ext>
            </a:extLst>
          </p:cNvPr>
          <p:cNvGrpSpPr/>
          <p:nvPr/>
        </p:nvGrpSpPr>
        <p:grpSpPr>
          <a:xfrm>
            <a:off x="3699076" y="4729555"/>
            <a:ext cx="8081140" cy="1261545"/>
            <a:chOff x="3699076" y="4729555"/>
            <a:chExt cx="8081140" cy="1261545"/>
          </a:xfrm>
        </p:grpSpPr>
        <p:sp>
          <p:nvSpPr>
            <p:cNvPr id="17" name="Freeform 17"/>
            <p:cNvSpPr/>
            <p:nvPr/>
          </p:nvSpPr>
          <p:spPr>
            <a:xfrm>
              <a:off x="3699076" y="4729555"/>
              <a:ext cx="1261545" cy="1261545"/>
            </a:xfrm>
            <a:custGeom>
              <a:avLst/>
              <a:gdLst/>
              <a:ahLst/>
              <a:cxnLst/>
              <a:rect l="l" t="t" r="r" b="b"/>
              <a:pathLst>
                <a:path w="1261545" h="1261545">
                  <a:moveTo>
                    <a:pt x="0" y="0"/>
                  </a:moveTo>
                  <a:lnTo>
                    <a:pt x="1261545" y="0"/>
                  </a:lnTo>
                  <a:lnTo>
                    <a:pt x="1261545" y="1261545"/>
                  </a:lnTo>
                  <a:lnTo>
                    <a:pt x="0" y="1261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3794216" y="4824695"/>
              <a:ext cx="1071265" cy="1071265"/>
            </a:xfrm>
            <a:custGeom>
              <a:avLst/>
              <a:gdLst/>
              <a:ahLst/>
              <a:cxnLst/>
              <a:rect l="l" t="t" r="r" b="b"/>
              <a:pathLst>
                <a:path w="1071265" h="1071265">
                  <a:moveTo>
                    <a:pt x="0" y="0"/>
                  </a:moveTo>
                  <a:lnTo>
                    <a:pt x="1071265" y="0"/>
                  </a:lnTo>
                  <a:lnTo>
                    <a:pt x="1071265" y="1071265"/>
                  </a:lnTo>
                  <a:lnTo>
                    <a:pt x="0" y="1071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849761" y="4880241"/>
              <a:ext cx="960173" cy="960173"/>
            </a:xfrm>
            <a:custGeom>
              <a:avLst/>
              <a:gdLst/>
              <a:ahLst/>
              <a:cxnLst/>
              <a:rect l="l" t="t" r="r" b="b"/>
              <a:pathLst>
                <a:path w="960173" h="960173">
                  <a:moveTo>
                    <a:pt x="0" y="0"/>
                  </a:moveTo>
                  <a:lnTo>
                    <a:pt x="960174" y="0"/>
                  </a:lnTo>
                  <a:lnTo>
                    <a:pt x="960174" y="960173"/>
                  </a:lnTo>
                  <a:lnTo>
                    <a:pt x="0" y="96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290858" y="5096648"/>
              <a:ext cx="6489358" cy="470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43"/>
                </a:lnSpc>
              </a:pP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Ha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meno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di 50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dipendenti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impiegati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AC7A0C74-2AFA-F82D-7DFE-5F5F516F46AB}"/>
              </a:ext>
            </a:extLst>
          </p:cNvPr>
          <p:cNvGrpSpPr/>
          <p:nvPr/>
        </p:nvGrpSpPr>
        <p:grpSpPr>
          <a:xfrm>
            <a:off x="3699076" y="6085588"/>
            <a:ext cx="10889848" cy="1261545"/>
            <a:chOff x="3699076" y="6085588"/>
            <a:chExt cx="10889848" cy="1261545"/>
          </a:xfrm>
        </p:grpSpPr>
        <p:sp>
          <p:nvSpPr>
            <p:cNvPr id="21" name="TextBox 21"/>
            <p:cNvSpPr txBox="1"/>
            <p:nvPr/>
          </p:nvSpPr>
          <p:spPr>
            <a:xfrm>
              <a:off x="5290858" y="6452681"/>
              <a:ext cx="9298066" cy="470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43"/>
                </a:lnSpc>
              </a:pPr>
              <a:r>
                <a:rPr lang="en-US" sz="27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Ha un fatturato annuo inferiore ai 10 milioni di euro.</a:t>
              </a:r>
            </a:p>
          </p:txBody>
        </p:sp>
        <p:sp>
          <p:nvSpPr>
            <p:cNvPr id="22" name="Freeform 22"/>
            <p:cNvSpPr/>
            <p:nvPr/>
          </p:nvSpPr>
          <p:spPr>
            <a:xfrm>
              <a:off x="3699076" y="6085588"/>
              <a:ext cx="1261545" cy="1261545"/>
            </a:xfrm>
            <a:custGeom>
              <a:avLst/>
              <a:gdLst/>
              <a:ahLst/>
              <a:cxnLst/>
              <a:rect l="l" t="t" r="r" b="b"/>
              <a:pathLst>
                <a:path w="1261545" h="1261545">
                  <a:moveTo>
                    <a:pt x="0" y="0"/>
                  </a:moveTo>
                  <a:lnTo>
                    <a:pt x="1261545" y="0"/>
                  </a:lnTo>
                  <a:lnTo>
                    <a:pt x="1261545" y="1261545"/>
                  </a:lnTo>
                  <a:lnTo>
                    <a:pt x="0" y="1261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3794216" y="6180728"/>
              <a:ext cx="1071265" cy="1071265"/>
            </a:xfrm>
            <a:custGeom>
              <a:avLst/>
              <a:gdLst/>
              <a:ahLst/>
              <a:cxnLst/>
              <a:rect l="l" t="t" r="r" b="b"/>
              <a:pathLst>
                <a:path w="1071265" h="1071265">
                  <a:moveTo>
                    <a:pt x="0" y="0"/>
                  </a:moveTo>
                  <a:lnTo>
                    <a:pt x="1071265" y="0"/>
                  </a:lnTo>
                  <a:lnTo>
                    <a:pt x="1071265" y="1071265"/>
                  </a:lnTo>
                  <a:lnTo>
                    <a:pt x="0" y="1071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3849761" y="6236274"/>
              <a:ext cx="960173" cy="960173"/>
            </a:xfrm>
            <a:custGeom>
              <a:avLst/>
              <a:gdLst/>
              <a:ahLst/>
              <a:cxnLst/>
              <a:rect l="l" t="t" r="r" b="b"/>
              <a:pathLst>
                <a:path w="960173" h="960173">
                  <a:moveTo>
                    <a:pt x="0" y="0"/>
                  </a:moveTo>
                  <a:lnTo>
                    <a:pt x="960174" y="0"/>
                  </a:lnTo>
                  <a:lnTo>
                    <a:pt x="960174" y="960173"/>
                  </a:lnTo>
                  <a:lnTo>
                    <a:pt x="0" y="96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745917" y="7918633"/>
            <a:ext cx="12796166" cy="1452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3"/>
              </a:lnSpc>
            </a:pPr>
            <a:r>
              <a:rPr lang="en-US" sz="20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Art 6 </a:t>
            </a:r>
            <a:r>
              <a:rPr lang="en-US" sz="202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Allegato</a:t>
            </a:r>
            <a:r>
              <a:rPr lang="en-US" sz="20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202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Racc</a:t>
            </a:r>
            <a:r>
              <a:rPr lang="en-US" sz="20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2003/361/CE</a:t>
            </a:r>
          </a:p>
          <a:p>
            <a:pPr algn="ctr">
              <a:lnSpc>
                <a:spcPts val="2243"/>
              </a:lnSpc>
            </a:pP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 le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imprese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associate o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collegate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aggregano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dati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delle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eventuali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imprese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associate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dell'impresa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in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questione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situate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immediatamente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monte o a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valle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di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quest'ultima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L'aggregazione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è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effettuata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in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proporzione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alla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percentuale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di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partecipazione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al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capitale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alla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percentuale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di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diritti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di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voto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detenuti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sceglie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la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percentuale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più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elevata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fra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le due). Per le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partecipazioni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incrociate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applica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la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percentuale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più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elevata</a:t>
            </a:r>
            <a:r>
              <a:rPr lang="en-US" sz="17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40300" y="466725"/>
            <a:ext cx="7207401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499" b="1" spc="-13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Altri criteri</a:t>
            </a:r>
          </a:p>
        </p:txBody>
      </p:sp>
      <p:sp>
        <p:nvSpPr>
          <p:cNvPr id="3" name="Freeform 3"/>
          <p:cNvSpPr/>
          <p:nvPr/>
        </p:nvSpPr>
        <p:spPr>
          <a:xfrm rot="-10602057">
            <a:off x="12407590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7"/>
                </a:lnTo>
                <a:lnTo>
                  <a:pt x="0" y="2176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-201626" flipV="1">
            <a:off x="-440482" y="-1192452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5" name="Group 5"/>
          <p:cNvGrpSpPr/>
          <p:nvPr/>
        </p:nvGrpSpPr>
        <p:grpSpPr>
          <a:xfrm>
            <a:off x="-1342907" y="10016500"/>
            <a:ext cx="20973813" cy="734301"/>
            <a:chOff x="0" y="0"/>
            <a:chExt cx="1160798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064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16079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88624" y="10016500"/>
            <a:ext cx="13310752" cy="734301"/>
            <a:chOff x="0" y="0"/>
            <a:chExt cx="7366854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66853" cy="406400"/>
            </a:xfrm>
            <a:custGeom>
              <a:avLst/>
              <a:gdLst/>
              <a:ahLst/>
              <a:cxnLst/>
              <a:rect l="l" t="t" r="r" b="b"/>
              <a:pathLst>
                <a:path w="7366853" h="406400">
                  <a:moveTo>
                    <a:pt x="7163653" y="0"/>
                  </a:moveTo>
                  <a:cubicBezTo>
                    <a:pt x="7275878" y="0"/>
                    <a:pt x="7366853" y="90976"/>
                    <a:pt x="7366853" y="203200"/>
                  </a:cubicBezTo>
                  <a:cubicBezTo>
                    <a:pt x="7366853" y="315424"/>
                    <a:pt x="7275878" y="406400"/>
                    <a:pt x="716365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E838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736685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131384" y="10016500"/>
            <a:ext cx="10025232" cy="734301"/>
            <a:chOff x="0" y="0"/>
            <a:chExt cx="5548478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548478" cy="406400"/>
            </a:xfrm>
            <a:custGeom>
              <a:avLst/>
              <a:gdLst/>
              <a:ahLst/>
              <a:cxnLst/>
              <a:rect l="l" t="t" r="r" b="b"/>
              <a:pathLst>
                <a:path w="5548478" h="406400">
                  <a:moveTo>
                    <a:pt x="5345278" y="0"/>
                  </a:moveTo>
                  <a:cubicBezTo>
                    <a:pt x="5457503" y="0"/>
                    <a:pt x="5548478" y="90976"/>
                    <a:pt x="5548478" y="203200"/>
                  </a:cubicBezTo>
                  <a:cubicBezTo>
                    <a:pt x="5548478" y="315424"/>
                    <a:pt x="5457503" y="406400"/>
                    <a:pt x="53452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03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554847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406734" y="1484075"/>
            <a:ext cx="11474532" cy="470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3"/>
              </a:lnSpc>
            </a:pPr>
            <a:r>
              <a:rPr lang="en-US" sz="27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 NIS 2 è applicabile a prescindere dal criterio dimensionale per: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73A6DA39-6CB8-5BA6-CF25-903C3B2F2F3E}"/>
              </a:ext>
            </a:extLst>
          </p:cNvPr>
          <p:cNvGrpSpPr/>
          <p:nvPr/>
        </p:nvGrpSpPr>
        <p:grpSpPr>
          <a:xfrm>
            <a:off x="1028700" y="5127762"/>
            <a:ext cx="15442185" cy="1261545"/>
            <a:chOff x="1028700" y="5127762"/>
            <a:chExt cx="15442185" cy="1261545"/>
          </a:xfrm>
        </p:grpSpPr>
        <p:sp>
          <p:nvSpPr>
            <p:cNvPr id="19" name="TextBox 19"/>
            <p:cNvSpPr txBox="1"/>
            <p:nvPr/>
          </p:nvSpPr>
          <p:spPr>
            <a:xfrm>
              <a:off x="2847912" y="5271019"/>
              <a:ext cx="13622973" cy="917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43"/>
                </a:lnSpc>
              </a:pP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Fornitori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di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reti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pubbliche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di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comunicazione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elettronica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o di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servizi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di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comunicazione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elettronica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accessibili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al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pubblico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</a:p>
          </p:txBody>
        </p:sp>
        <p:sp>
          <p:nvSpPr>
            <p:cNvPr id="20" name="Freeform 20"/>
            <p:cNvSpPr/>
            <p:nvPr/>
          </p:nvSpPr>
          <p:spPr>
            <a:xfrm>
              <a:off x="1028700" y="5127762"/>
              <a:ext cx="1261545" cy="1261545"/>
            </a:xfrm>
            <a:custGeom>
              <a:avLst/>
              <a:gdLst/>
              <a:ahLst/>
              <a:cxnLst/>
              <a:rect l="l" t="t" r="r" b="b"/>
              <a:pathLst>
                <a:path w="1261545" h="1261545">
                  <a:moveTo>
                    <a:pt x="0" y="0"/>
                  </a:moveTo>
                  <a:lnTo>
                    <a:pt x="1261545" y="0"/>
                  </a:lnTo>
                  <a:lnTo>
                    <a:pt x="1261545" y="1261546"/>
                  </a:lnTo>
                  <a:lnTo>
                    <a:pt x="0" y="1261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123840" y="5222903"/>
              <a:ext cx="1071265" cy="1071265"/>
            </a:xfrm>
            <a:custGeom>
              <a:avLst/>
              <a:gdLst/>
              <a:ahLst/>
              <a:cxnLst/>
              <a:rect l="l" t="t" r="r" b="b"/>
              <a:pathLst>
                <a:path w="1071265" h="1071265">
                  <a:moveTo>
                    <a:pt x="0" y="0"/>
                  </a:moveTo>
                  <a:lnTo>
                    <a:pt x="1071265" y="0"/>
                  </a:lnTo>
                  <a:lnTo>
                    <a:pt x="1071265" y="1071265"/>
                  </a:lnTo>
                  <a:lnTo>
                    <a:pt x="0" y="1071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179386" y="5278448"/>
              <a:ext cx="960173" cy="960173"/>
            </a:xfrm>
            <a:custGeom>
              <a:avLst/>
              <a:gdLst/>
              <a:ahLst/>
              <a:cxnLst/>
              <a:rect l="l" t="t" r="r" b="b"/>
              <a:pathLst>
                <a:path w="960173" h="960173">
                  <a:moveTo>
                    <a:pt x="0" y="0"/>
                  </a:moveTo>
                  <a:lnTo>
                    <a:pt x="960173" y="0"/>
                  </a:lnTo>
                  <a:lnTo>
                    <a:pt x="960173" y="960174"/>
                  </a:lnTo>
                  <a:lnTo>
                    <a:pt x="0" y="960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22FD49D9-DA3F-9330-EB5F-CF8A801A39C6}"/>
              </a:ext>
            </a:extLst>
          </p:cNvPr>
          <p:cNvGrpSpPr/>
          <p:nvPr/>
        </p:nvGrpSpPr>
        <p:grpSpPr>
          <a:xfrm>
            <a:off x="1123840" y="2570817"/>
            <a:ext cx="15347045" cy="2393699"/>
            <a:chOff x="1123840" y="2570817"/>
            <a:chExt cx="15347045" cy="2393699"/>
          </a:xfrm>
        </p:grpSpPr>
        <p:sp>
          <p:nvSpPr>
            <p:cNvPr id="15" name="Freeform 15"/>
            <p:cNvSpPr/>
            <p:nvPr/>
          </p:nvSpPr>
          <p:spPr>
            <a:xfrm>
              <a:off x="1123840" y="2651399"/>
              <a:ext cx="1261545" cy="1261545"/>
            </a:xfrm>
            <a:custGeom>
              <a:avLst/>
              <a:gdLst/>
              <a:ahLst/>
              <a:cxnLst/>
              <a:rect l="l" t="t" r="r" b="b"/>
              <a:pathLst>
                <a:path w="1261545" h="1261545">
                  <a:moveTo>
                    <a:pt x="0" y="0"/>
                  </a:moveTo>
                  <a:lnTo>
                    <a:pt x="1261545" y="0"/>
                  </a:lnTo>
                  <a:lnTo>
                    <a:pt x="1261545" y="1261545"/>
                  </a:lnTo>
                  <a:lnTo>
                    <a:pt x="0" y="1261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218980" y="2746539"/>
              <a:ext cx="1071265" cy="1071265"/>
            </a:xfrm>
            <a:custGeom>
              <a:avLst/>
              <a:gdLst/>
              <a:ahLst/>
              <a:cxnLst/>
              <a:rect l="l" t="t" r="r" b="b"/>
              <a:pathLst>
                <a:path w="1071265" h="1071265">
                  <a:moveTo>
                    <a:pt x="0" y="0"/>
                  </a:moveTo>
                  <a:lnTo>
                    <a:pt x="1071265" y="0"/>
                  </a:lnTo>
                  <a:lnTo>
                    <a:pt x="1071265" y="1071265"/>
                  </a:lnTo>
                  <a:lnTo>
                    <a:pt x="0" y="1071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274526" y="2802085"/>
              <a:ext cx="960173" cy="960173"/>
            </a:xfrm>
            <a:custGeom>
              <a:avLst/>
              <a:gdLst/>
              <a:ahLst/>
              <a:cxnLst/>
              <a:rect l="l" t="t" r="r" b="b"/>
              <a:pathLst>
                <a:path w="960173" h="960173">
                  <a:moveTo>
                    <a:pt x="0" y="0"/>
                  </a:moveTo>
                  <a:lnTo>
                    <a:pt x="960173" y="0"/>
                  </a:lnTo>
                  <a:lnTo>
                    <a:pt x="960173" y="960173"/>
                  </a:lnTo>
                  <a:lnTo>
                    <a:pt x="0" y="96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847912" y="2570817"/>
              <a:ext cx="13622973" cy="1365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43"/>
                </a:lnSpc>
              </a:pPr>
              <a:r>
                <a:rPr lang="en-US" sz="27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 </a:t>
              </a:r>
              <a:r>
                <a:rPr lang="en-US" sz="2725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soggetti critici</a:t>
              </a:r>
              <a:r>
                <a:rPr lang="en-US" sz="27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in base al D.Lgs. 134/2024, che recepisce la Dir. UE 2024/2557 (</a:t>
              </a:r>
              <a:r>
                <a:rPr lang="en-US" sz="2725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Direttiva CER</a:t>
              </a:r>
              <a:r>
                <a:rPr lang="en-US" sz="27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relativa alla resilienza dei soggetti critici con riferimento a rischi ulteriori a quelli informatici).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261315" y="4129183"/>
              <a:ext cx="12796166" cy="835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3"/>
                </a:lnSpc>
              </a:pPr>
              <a:r>
                <a:rPr lang="en-US" sz="17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Sono "soggetti critici" quegli enti pubblici o privati che forniscono servizi essenziali per il mantenimento di funzioni vitali della società, attività economiche, salute, sicurezza pubblica o ambiente (sostanzialmente quelli previsti nell’All. I della NIS 2), individuati specificamente dalle Autorità Settoriali Competenti (ASC).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52B90646-A6D7-6A67-6EF7-DE388F934C59}"/>
              </a:ext>
            </a:extLst>
          </p:cNvPr>
          <p:cNvGrpSpPr/>
          <p:nvPr/>
        </p:nvGrpSpPr>
        <p:grpSpPr>
          <a:xfrm>
            <a:off x="1028700" y="6693770"/>
            <a:ext cx="15442185" cy="1261545"/>
            <a:chOff x="1028700" y="6693770"/>
            <a:chExt cx="15442185" cy="1261545"/>
          </a:xfrm>
        </p:grpSpPr>
        <p:sp>
          <p:nvSpPr>
            <p:cNvPr id="24" name="TextBox 24"/>
            <p:cNvSpPr txBox="1"/>
            <p:nvPr/>
          </p:nvSpPr>
          <p:spPr>
            <a:xfrm>
              <a:off x="2847912" y="6837026"/>
              <a:ext cx="13622973" cy="917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43"/>
                </a:lnSpc>
              </a:pPr>
              <a:r>
                <a:rPr lang="en-US" sz="2725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Prestatori di servizi fiduciari (es. servizi di firma elettronica, marcatura temporale, autenticazione dei siti web etc.).</a:t>
              </a:r>
            </a:p>
          </p:txBody>
        </p:sp>
        <p:sp>
          <p:nvSpPr>
            <p:cNvPr id="25" name="Freeform 25"/>
            <p:cNvSpPr/>
            <p:nvPr/>
          </p:nvSpPr>
          <p:spPr>
            <a:xfrm>
              <a:off x="1028700" y="6693770"/>
              <a:ext cx="1261545" cy="1261545"/>
            </a:xfrm>
            <a:custGeom>
              <a:avLst/>
              <a:gdLst/>
              <a:ahLst/>
              <a:cxnLst/>
              <a:rect l="l" t="t" r="r" b="b"/>
              <a:pathLst>
                <a:path w="1261545" h="1261545">
                  <a:moveTo>
                    <a:pt x="0" y="0"/>
                  </a:moveTo>
                  <a:lnTo>
                    <a:pt x="1261545" y="0"/>
                  </a:lnTo>
                  <a:lnTo>
                    <a:pt x="1261545" y="1261545"/>
                  </a:lnTo>
                  <a:lnTo>
                    <a:pt x="0" y="1261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123840" y="6788910"/>
              <a:ext cx="1071265" cy="1071265"/>
            </a:xfrm>
            <a:custGeom>
              <a:avLst/>
              <a:gdLst/>
              <a:ahLst/>
              <a:cxnLst/>
              <a:rect l="l" t="t" r="r" b="b"/>
              <a:pathLst>
                <a:path w="1071265" h="1071265">
                  <a:moveTo>
                    <a:pt x="0" y="0"/>
                  </a:moveTo>
                  <a:lnTo>
                    <a:pt x="1071265" y="0"/>
                  </a:lnTo>
                  <a:lnTo>
                    <a:pt x="1071265" y="1071265"/>
                  </a:lnTo>
                  <a:lnTo>
                    <a:pt x="0" y="1071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179386" y="6844456"/>
              <a:ext cx="960173" cy="960173"/>
            </a:xfrm>
            <a:custGeom>
              <a:avLst/>
              <a:gdLst/>
              <a:ahLst/>
              <a:cxnLst/>
              <a:rect l="l" t="t" r="r" b="b"/>
              <a:pathLst>
                <a:path w="960173" h="960173">
                  <a:moveTo>
                    <a:pt x="0" y="0"/>
                  </a:moveTo>
                  <a:lnTo>
                    <a:pt x="960173" y="0"/>
                  </a:lnTo>
                  <a:lnTo>
                    <a:pt x="960173" y="960173"/>
                  </a:lnTo>
                  <a:lnTo>
                    <a:pt x="0" y="96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5896D034-61AF-F2A2-AD4B-57C79731F760}"/>
              </a:ext>
            </a:extLst>
          </p:cNvPr>
          <p:cNvGrpSpPr/>
          <p:nvPr/>
        </p:nvGrpSpPr>
        <p:grpSpPr>
          <a:xfrm>
            <a:off x="1028700" y="8260115"/>
            <a:ext cx="15442185" cy="1261545"/>
            <a:chOff x="1028700" y="8260115"/>
            <a:chExt cx="15442185" cy="1261545"/>
          </a:xfrm>
        </p:grpSpPr>
        <p:sp>
          <p:nvSpPr>
            <p:cNvPr id="28" name="Freeform 28"/>
            <p:cNvSpPr/>
            <p:nvPr/>
          </p:nvSpPr>
          <p:spPr>
            <a:xfrm>
              <a:off x="1028700" y="8260115"/>
              <a:ext cx="1261545" cy="1261545"/>
            </a:xfrm>
            <a:custGeom>
              <a:avLst/>
              <a:gdLst/>
              <a:ahLst/>
              <a:cxnLst/>
              <a:rect l="l" t="t" r="r" b="b"/>
              <a:pathLst>
                <a:path w="1261545" h="1261545">
                  <a:moveTo>
                    <a:pt x="0" y="0"/>
                  </a:moveTo>
                  <a:lnTo>
                    <a:pt x="1261545" y="0"/>
                  </a:lnTo>
                  <a:lnTo>
                    <a:pt x="1261545" y="1261545"/>
                  </a:lnTo>
                  <a:lnTo>
                    <a:pt x="0" y="1261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123840" y="8355255"/>
              <a:ext cx="1071265" cy="1071265"/>
            </a:xfrm>
            <a:custGeom>
              <a:avLst/>
              <a:gdLst/>
              <a:ahLst/>
              <a:cxnLst/>
              <a:rect l="l" t="t" r="r" b="b"/>
              <a:pathLst>
                <a:path w="1071265" h="1071265">
                  <a:moveTo>
                    <a:pt x="0" y="0"/>
                  </a:moveTo>
                  <a:lnTo>
                    <a:pt x="1071265" y="0"/>
                  </a:lnTo>
                  <a:lnTo>
                    <a:pt x="1071265" y="1071265"/>
                  </a:lnTo>
                  <a:lnTo>
                    <a:pt x="0" y="1071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179386" y="8410801"/>
              <a:ext cx="960173" cy="960173"/>
            </a:xfrm>
            <a:custGeom>
              <a:avLst/>
              <a:gdLst/>
              <a:ahLst/>
              <a:cxnLst/>
              <a:rect l="l" t="t" r="r" b="b"/>
              <a:pathLst>
                <a:path w="960173" h="960173">
                  <a:moveTo>
                    <a:pt x="0" y="0"/>
                  </a:moveTo>
                  <a:lnTo>
                    <a:pt x="960173" y="0"/>
                  </a:lnTo>
                  <a:lnTo>
                    <a:pt x="960173" y="960174"/>
                  </a:lnTo>
                  <a:lnTo>
                    <a:pt x="0" y="960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2847912" y="8403371"/>
              <a:ext cx="13622973" cy="917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43"/>
                </a:lnSpc>
              </a:pP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Gestione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dei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registri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di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nome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a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dominio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di primo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livello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(Registry),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fornitori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di DNS, e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fornitori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di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servizi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di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registrazione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dei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nomi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a </a:t>
              </a:r>
              <a:r>
                <a:rPr lang="en-US" sz="2725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dominio</a:t>
              </a:r>
              <a:r>
                <a:rPr lang="en-US" sz="2725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(Registrar).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078113" flipV="1">
            <a:off x="35054" y="2973748"/>
            <a:ext cx="12676724" cy="4421008"/>
          </a:xfrm>
          <a:custGeom>
            <a:avLst/>
            <a:gdLst/>
            <a:ahLst/>
            <a:cxnLst/>
            <a:rect l="l" t="t" r="r" b="b"/>
            <a:pathLst>
              <a:path w="12676724" h="4421008">
                <a:moveTo>
                  <a:pt x="0" y="4421007"/>
                </a:moveTo>
                <a:lnTo>
                  <a:pt x="12676725" y="4421007"/>
                </a:lnTo>
                <a:lnTo>
                  <a:pt x="12676725" y="0"/>
                </a:lnTo>
                <a:lnTo>
                  <a:pt x="0" y="0"/>
                </a:lnTo>
                <a:lnTo>
                  <a:pt x="0" y="4421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6517566" y="946396"/>
            <a:ext cx="857867" cy="85786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64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169653" y="2226096"/>
            <a:ext cx="604566" cy="60456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838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401992" y="681913"/>
            <a:ext cx="637633" cy="63763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DB034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0" y="0"/>
            <a:ext cx="7172629" cy="10284335"/>
            <a:chOff x="0" y="0"/>
            <a:chExt cx="20508404" cy="294055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508340" cy="29405579"/>
            </a:xfrm>
            <a:custGeom>
              <a:avLst/>
              <a:gdLst/>
              <a:ahLst/>
              <a:cxnLst/>
              <a:rect l="l" t="t" r="r" b="b"/>
              <a:pathLst>
                <a:path w="20508340" h="29405579">
                  <a:moveTo>
                    <a:pt x="0" y="0"/>
                  </a:moveTo>
                  <a:lnTo>
                    <a:pt x="0" y="29405579"/>
                  </a:lnTo>
                  <a:lnTo>
                    <a:pt x="20493101" y="29405579"/>
                  </a:lnTo>
                  <a:cubicBezTo>
                    <a:pt x="20493101" y="29405579"/>
                    <a:pt x="20508088" y="29221937"/>
                    <a:pt x="20508340" y="28880941"/>
                  </a:cubicBezTo>
                  <a:lnTo>
                    <a:pt x="20508340" y="28861637"/>
                  </a:lnTo>
                  <a:cubicBezTo>
                    <a:pt x="20506944" y="27222701"/>
                    <a:pt x="20165059" y="22080345"/>
                    <a:pt x="16353154" y="16175734"/>
                  </a:cubicBezTo>
                  <a:cubicBezTo>
                    <a:pt x="12100560" y="9588373"/>
                    <a:pt x="10789031" y="5416550"/>
                    <a:pt x="10825226" y="0"/>
                  </a:cubicBezTo>
                  <a:close/>
                </a:path>
              </a:pathLst>
            </a:custGeom>
            <a:blipFill>
              <a:blip r:embed="rId4"/>
              <a:stretch>
                <a:fillRect l="-57604" r="-57604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4" name="Freeform 14"/>
          <p:cNvSpPr/>
          <p:nvPr/>
        </p:nvSpPr>
        <p:spPr>
          <a:xfrm rot="2903702">
            <a:off x="-5767044" y="6286174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0" y="0"/>
                </a:moveTo>
                <a:lnTo>
                  <a:pt x="10909315" y="0"/>
                </a:lnTo>
                <a:lnTo>
                  <a:pt x="10909315" y="3709166"/>
                </a:lnTo>
                <a:lnTo>
                  <a:pt x="0" y="37091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TextBox 15"/>
          <p:cNvSpPr txBox="1"/>
          <p:nvPr/>
        </p:nvSpPr>
        <p:spPr>
          <a:xfrm>
            <a:off x="8704041" y="1751029"/>
            <a:ext cx="8555259" cy="1393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 NIS 2 è applicabile a prescindere dal criterio dimensionale per società collegate a soggetti NIS 2 quando: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04041" y="708597"/>
            <a:ext cx="8555259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84"/>
              </a:lnSpc>
            </a:pPr>
            <a:r>
              <a:rPr lang="en-US" sz="4499" b="1" spc="-13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Società collegate</a:t>
            </a: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3D34037B-47E2-D993-FAD0-57155A8C6617}"/>
              </a:ext>
            </a:extLst>
          </p:cNvPr>
          <p:cNvGrpSpPr/>
          <p:nvPr/>
        </p:nvGrpSpPr>
        <p:grpSpPr>
          <a:xfrm>
            <a:off x="8319480" y="3553795"/>
            <a:ext cx="8939820" cy="1178798"/>
            <a:chOff x="8319480" y="3553795"/>
            <a:chExt cx="8939820" cy="1178798"/>
          </a:xfrm>
        </p:grpSpPr>
        <p:sp>
          <p:nvSpPr>
            <p:cNvPr id="26" name="TextBox 26"/>
            <p:cNvSpPr txBox="1"/>
            <p:nvPr/>
          </p:nvSpPr>
          <p:spPr>
            <a:xfrm>
              <a:off x="8319480" y="3617965"/>
              <a:ext cx="7578581" cy="1012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47"/>
                </a:lnSpc>
              </a:pPr>
              <a:r>
                <a:rPr lang="en-US" sz="203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Adottano decisioni o esercitano una influenza dominante sulle decisioni relative alle misure di gestione del rischio per la sicurezza informatica del soggetto NIS 2.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16080502" y="3553795"/>
              <a:ext cx="1178798" cy="1178798"/>
            </a:xfrm>
            <a:custGeom>
              <a:avLst/>
              <a:gdLst/>
              <a:ahLst/>
              <a:cxnLst/>
              <a:rect l="l" t="t" r="r" b="b"/>
              <a:pathLst>
                <a:path w="1178798" h="1178798">
                  <a:moveTo>
                    <a:pt x="0" y="0"/>
                  </a:moveTo>
                  <a:lnTo>
                    <a:pt x="1178798" y="0"/>
                  </a:lnTo>
                  <a:lnTo>
                    <a:pt x="1178798" y="1178797"/>
                  </a:lnTo>
                  <a:lnTo>
                    <a:pt x="0" y="1178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6169402" y="3642694"/>
              <a:ext cx="1000999" cy="1000999"/>
            </a:xfrm>
            <a:custGeom>
              <a:avLst/>
              <a:gdLst/>
              <a:ahLst/>
              <a:cxnLst/>
              <a:rect l="l" t="t" r="r" b="b"/>
              <a:pathLst>
                <a:path w="1000999" h="1000999">
                  <a:moveTo>
                    <a:pt x="0" y="0"/>
                  </a:moveTo>
                  <a:lnTo>
                    <a:pt x="1000998" y="0"/>
                  </a:lnTo>
                  <a:lnTo>
                    <a:pt x="1000998" y="1000999"/>
                  </a:lnTo>
                  <a:lnTo>
                    <a:pt x="0" y="100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6221304" y="3694597"/>
              <a:ext cx="897194" cy="897194"/>
            </a:xfrm>
            <a:custGeom>
              <a:avLst/>
              <a:gdLst/>
              <a:ahLst/>
              <a:cxnLst/>
              <a:rect l="l" t="t" r="r" b="b"/>
              <a:pathLst>
                <a:path w="897194" h="897194">
                  <a:moveTo>
                    <a:pt x="0" y="0"/>
                  </a:moveTo>
                  <a:lnTo>
                    <a:pt x="897194" y="0"/>
                  </a:lnTo>
                  <a:lnTo>
                    <a:pt x="897194" y="897193"/>
                  </a:lnTo>
                  <a:lnTo>
                    <a:pt x="0" y="897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97DF5314-F803-8E4E-7444-43F2E55243A4}"/>
              </a:ext>
            </a:extLst>
          </p:cNvPr>
          <p:cNvGrpSpPr/>
          <p:nvPr/>
        </p:nvGrpSpPr>
        <p:grpSpPr>
          <a:xfrm>
            <a:off x="8704041" y="4913567"/>
            <a:ext cx="8555259" cy="1178798"/>
            <a:chOff x="8704041" y="4913567"/>
            <a:chExt cx="8555259" cy="1178798"/>
          </a:xfrm>
        </p:grpSpPr>
        <p:sp>
          <p:nvSpPr>
            <p:cNvPr id="17" name="Freeform 17"/>
            <p:cNvSpPr/>
            <p:nvPr/>
          </p:nvSpPr>
          <p:spPr>
            <a:xfrm>
              <a:off x="16080502" y="4913567"/>
              <a:ext cx="1178798" cy="1178798"/>
            </a:xfrm>
            <a:custGeom>
              <a:avLst/>
              <a:gdLst/>
              <a:ahLst/>
              <a:cxnLst/>
              <a:rect l="l" t="t" r="r" b="b"/>
              <a:pathLst>
                <a:path w="1178798" h="1178798">
                  <a:moveTo>
                    <a:pt x="0" y="0"/>
                  </a:moveTo>
                  <a:lnTo>
                    <a:pt x="1178798" y="0"/>
                  </a:lnTo>
                  <a:lnTo>
                    <a:pt x="1178798" y="1178798"/>
                  </a:lnTo>
                  <a:lnTo>
                    <a:pt x="0" y="1178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6169402" y="5002467"/>
              <a:ext cx="1000999" cy="1000999"/>
            </a:xfrm>
            <a:custGeom>
              <a:avLst/>
              <a:gdLst/>
              <a:ahLst/>
              <a:cxnLst/>
              <a:rect l="l" t="t" r="r" b="b"/>
              <a:pathLst>
                <a:path w="1000999" h="1000999">
                  <a:moveTo>
                    <a:pt x="0" y="0"/>
                  </a:moveTo>
                  <a:lnTo>
                    <a:pt x="1000998" y="0"/>
                  </a:lnTo>
                  <a:lnTo>
                    <a:pt x="1000998" y="1000999"/>
                  </a:lnTo>
                  <a:lnTo>
                    <a:pt x="0" y="100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6221304" y="5054370"/>
              <a:ext cx="897194" cy="897194"/>
            </a:xfrm>
            <a:custGeom>
              <a:avLst/>
              <a:gdLst/>
              <a:ahLst/>
              <a:cxnLst/>
              <a:rect l="l" t="t" r="r" b="b"/>
              <a:pathLst>
                <a:path w="897194" h="897194">
                  <a:moveTo>
                    <a:pt x="0" y="0"/>
                  </a:moveTo>
                  <a:lnTo>
                    <a:pt x="897194" y="0"/>
                  </a:lnTo>
                  <a:lnTo>
                    <a:pt x="897194" y="897193"/>
                  </a:lnTo>
                  <a:lnTo>
                    <a:pt x="0" y="897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8704041" y="5184474"/>
              <a:ext cx="7194019" cy="678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47"/>
                </a:lnSpc>
              </a:pPr>
              <a:r>
                <a:rPr lang="en-US" sz="203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Detengono gestiscono sistemi informativi e di rete da cui dipende la fornitura dei servizi del soggetto NIS 2.</a:t>
              </a: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AADF53DC-514E-4CA2-A148-5CD857E83D64}"/>
              </a:ext>
            </a:extLst>
          </p:cNvPr>
          <p:cNvGrpSpPr/>
          <p:nvPr/>
        </p:nvGrpSpPr>
        <p:grpSpPr>
          <a:xfrm>
            <a:off x="10626848" y="6183059"/>
            <a:ext cx="6632452" cy="1178798"/>
            <a:chOff x="10626848" y="6183059"/>
            <a:chExt cx="6632452" cy="1178798"/>
          </a:xfrm>
        </p:grpSpPr>
        <p:sp>
          <p:nvSpPr>
            <p:cNvPr id="18" name="Freeform 18"/>
            <p:cNvSpPr/>
            <p:nvPr/>
          </p:nvSpPr>
          <p:spPr>
            <a:xfrm>
              <a:off x="16080502" y="6183059"/>
              <a:ext cx="1178798" cy="1178798"/>
            </a:xfrm>
            <a:custGeom>
              <a:avLst/>
              <a:gdLst/>
              <a:ahLst/>
              <a:cxnLst/>
              <a:rect l="l" t="t" r="r" b="b"/>
              <a:pathLst>
                <a:path w="1178798" h="1178798">
                  <a:moveTo>
                    <a:pt x="0" y="0"/>
                  </a:moveTo>
                  <a:lnTo>
                    <a:pt x="1178798" y="0"/>
                  </a:lnTo>
                  <a:lnTo>
                    <a:pt x="1178798" y="1178798"/>
                  </a:lnTo>
                  <a:lnTo>
                    <a:pt x="0" y="1178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6169402" y="6271958"/>
              <a:ext cx="1000999" cy="1000999"/>
            </a:xfrm>
            <a:custGeom>
              <a:avLst/>
              <a:gdLst/>
              <a:ahLst/>
              <a:cxnLst/>
              <a:rect l="l" t="t" r="r" b="b"/>
              <a:pathLst>
                <a:path w="1000999" h="1000999">
                  <a:moveTo>
                    <a:pt x="0" y="0"/>
                  </a:moveTo>
                  <a:lnTo>
                    <a:pt x="1000998" y="0"/>
                  </a:lnTo>
                  <a:lnTo>
                    <a:pt x="1000998" y="1000999"/>
                  </a:lnTo>
                  <a:lnTo>
                    <a:pt x="0" y="100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6221304" y="6323861"/>
              <a:ext cx="897194" cy="897194"/>
            </a:xfrm>
            <a:custGeom>
              <a:avLst/>
              <a:gdLst/>
              <a:ahLst/>
              <a:cxnLst/>
              <a:rect l="l" t="t" r="r" b="b"/>
              <a:pathLst>
                <a:path w="897194" h="897194">
                  <a:moveTo>
                    <a:pt x="0" y="0"/>
                  </a:moveTo>
                  <a:lnTo>
                    <a:pt x="897194" y="0"/>
                  </a:lnTo>
                  <a:lnTo>
                    <a:pt x="897194" y="897194"/>
                  </a:lnTo>
                  <a:lnTo>
                    <a:pt x="0" y="897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0626848" y="6432332"/>
              <a:ext cx="5271212" cy="678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47"/>
                </a:lnSpc>
              </a:pPr>
              <a:r>
                <a:rPr lang="en-US" sz="203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Effettuano operazioni di sicurezza informatica del soggetto NIS 2.</a:t>
              </a:r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5F03A820-6638-4976-BFF5-E91EE96CA463}"/>
              </a:ext>
            </a:extLst>
          </p:cNvPr>
          <p:cNvGrpSpPr/>
          <p:nvPr/>
        </p:nvGrpSpPr>
        <p:grpSpPr>
          <a:xfrm>
            <a:off x="11620430" y="7452550"/>
            <a:ext cx="5638870" cy="1178798"/>
            <a:chOff x="11620430" y="7452550"/>
            <a:chExt cx="5638870" cy="1178798"/>
          </a:xfrm>
        </p:grpSpPr>
        <p:sp>
          <p:nvSpPr>
            <p:cNvPr id="19" name="Freeform 19"/>
            <p:cNvSpPr/>
            <p:nvPr/>
          </p:nvSpPr>
          <p:spPr>
            <a:xfrm>
              <a:off x="16080502" y="7452550"/>
              <a:ext cx="1178798" cy="1178798"/>
            </a:xfrm>
            <a:custGeom>
              <a:avLst/>
              <a:gdLst/>
              <a:ahLst/>
              <a:cxnLst/>
              <a:rect l="l" t="t" r="r" b="b"/>
              <a:pathLst>
                <a:path w="1178798" h="1178798">
                  <a:moveTo>
                    <a:pt x="0" y="0"/>
                  </a:moveTo>
                  <a:lnTo>
                    <a:pt x="1178798" y="0"/>
                  </a:lnTo>
                  <a:lnTo>
                    <a:pt x="1178798" y="1178798"/>
                  </a:lnTo>
                  <a:lnTo>
                    <a:pt x="0" y="1178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6169402" y="7541450"/>
              <a:ext cx="1000999" cy="1000999"/>
            </a:xfrm>
            <a:custGeom>
              <a:avLst/>
              <a:gdLst/>
              <a:ahLst/>
              <a:cxnLst/>
              <a:rect l="l" t="t" r="r" b="b"/>
              <a:pathLst>
                <a:path w="1000999" h="1000999">
                  <a:moveTo>
                    <a:pt x="0" y="0"/>
                  </a:moveTo>
                  <a:lnTo>
                    <a:pt x="1000998" y="0"/>
                  </a:lnTo>
                  <a:lnTo>
                    <a:pt x="1000998" y="1000998"/>
                  </a:lnTo>
                  <a:lnTo>
                    <a:pt x="0" y="1000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6221304" y="7593352"/>
              <a:ext cx="897194" cy="897194"/>
            </a:xfrm>
            <a:custGeom>
              <a:avLst/>
              <a:gdLst/>
              <a:ahLst/>
              <a:cxnLst/>
              <a:rect l="l" t="t" r="r" b="b"/>
              <a:pathLst>
                <a:path w="897194" h="897194">
                  <a:moveTo>
                    <a:pt x="0" y="0"/>
                  </a:moveTo>
                  <a:lnTo>
                    <a:pt x="897194" y="0"/>
                  </a:lnTo>
                  <a:lnTo>
                    <a:pt x="897194" y="897194"/>
                  </a:lnTo>
                  <a:lnTo>
                    <a:pt x="0" y="897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1620430" y="7701823"/>
              <a:ext cx="4277630" cy="678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47"/>
                </a:lnSpc>
              </a:pPr>
              <a:r>
                <a:rPr lang="en-US" sz="2036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Forniscono servizi ICT o di sicurezza al soggetto NIS 2.</a:t>
              </a:r>
            </a:p>
          </p:txBody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-1972873" y="5"/>
            <a:ext cx="8713725" cy="10289235"/>
            <a:chOff x="0" y="0"/>
            <a:chExt cx="21042033" cy="2484659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1041995" cy="24846662"/>
            </a:xfrm>
            <a:custGeom>
              <a:avLst/>
              <a:gdLst/>
              <a:ahLst/>
              <a:cxnLst/>
              <a:rect l="l" t="t" r="r" b="b"/>
              <a:pathLst>
                <a:path w="21041995" h="24846662">
                  <a:moveTo>
                    <a:pt x="0" y="0"/>
                  </a:moveTo>
                  <a:lnTo>
                    <a:pt x="0" y="24846662"/>
                  </a:lnTo>
                  <a:lnTo>
                    <a:pt x="21008848" y="24846662"/>
                  </a:lnTo>
                  <a:cubicBezTo>
                    <a:pt x="21008848" y="24846662"/>
                    <a:pt x="21040344" y="24600281"/>
                    <a:pt x="21041995" y="24141557"/>
                  </a:cubicBezTo>
                  <a:lnTo>
                    <a:pt x="21041995" y="24141557"/>
                  </a:lnTo>
                  <a:lnTo>
                    <a:pt x="21041995" y="24065103"/>
                  </a:lnTo>
                  <a:lnTo>
                    <a:pt x="21041995" y="24065103"/>
                  </a:lnTo>
                  <a:cubicBezTo>
                    <a:pt x="21035772" y="22316314"/>
                    <a:pt x="20592160" y="17791937"/>
                    <a:pt x="16774033" y="12121388"/>
                  </a:cubicBezTo>
                  <a:cubicBezTo>
                    <a:pt x="11671681" y="4543806"/>
                    <a:pt x="12586843" y="0"/>
                    <a:pt x="12586843" y="0"/>
                  </a:cubicBezTo>
                  <a:close/>
                </a:path>
              </a:pathLst>
            </a:custGeom>
            <a:blipFill>
              <a:blip r:embed="rId13"/>
              <a:stretch>
                <a:fillRect l="-17357" r="-59708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9473164" y="9040923"/>
            <a:ext cx="7578581" cy="742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7"/>
              </a:lnSpc>
            </a:pPr>
            <a:r>
              <a:rPr lang="en-US" sz="153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 </a:t>
            </a:r>
            <a:r>
              <a:rPr lang="en-US" sz="153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considerano</a:t>
            </a:r>
            <a:r>
              <a:rPr lang="en-US" sz="153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3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collegate</a:t>
            </a:r>
            <a:r>
              <a:rPr lang="en-US" sz="153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le </a:t>
            </a:r>
            <a:r>
              <a:rPr lang="en-US" sz="153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società</a:t>
            </a:r>
            <a:r>
              <a:rPr lang="en-US" sz="153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3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sulle</a:t>
            </a:r>
            <a:r>
              <a:rPr lang="en-US" sz="153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3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quali</a:t>
            </a:r>
            <a:r>
              <a:rPr lang="en-US" sz="153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3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un’altra</a:t>
            </a:r>
            <a:r>
              <a:rPr lang="en-US" sz="153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3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esercita</a:t>
            </a:r>
            <a:r>
              <a:rPr lang="en-US" sz="153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3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un’influenza</a:t>
            </a:r>
            <a:r>
              <a:rPr lang="en-US" sz="153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3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notevole</a:t>
            </a:r>
            <a:r>
              <a:rPr lang="en-US" sz="153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(1/5 del </a:t>
            </a:r>
            <a:r>
              <a:rPr lang="en-US" sz="153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capitale</a:t>
            </a:r>
            <a:r>
              <a:rPr lang="en-US" sz="153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153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dei</a:t>
            </a:r>
            <a:r>
              <a:rPr lang="en-US" sz="153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3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voti</a:t>
            </a:r>
            <a:r>
              <a:rPr lang="en-US" sz="153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in </a:t>
            </a:r>
            <a:r>
              <a:rPr lang="en-US" sz="153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assemblea</a:t>
            </a:r>
            <a:r>
              <a:rPr lang="en-US" sz="153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 1/10 per le </a:t>
            </a:r>
            <a:r>
              <a:rPr lang="en-US" sz="153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società</a:t>
            </a:r>
            <a:r>
              <a:rPr lang="en-US" sz="153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36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quotate</a:t>
            </a:r>
            <a:r>
              <a:rPr lang="en-US" sz="1536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 rot="-10520999">
            <a:off x="12455024" y="-1230096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Freeform 15"/>
          <p:cNvSpPr/>
          <p:nvPr/>
        </p:nvSpPr>
        <p:spPr>
          <a:xfrm rot="-201626" flipV="1">
            <a:off x="-440482" y="-1269646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TextBox 17"/>
          <p:cNvSpPr txBox="1"/>
          <p:nvPr/>
        </p:nvSpPr>
        <p:spPr>
          <a:xfrm>
            <a:off x="6501477" y="1019175"/>
            <a:ext cx="5285047" cy="132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499" b="1" spc="-13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Soggetti essenziali e importanti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6227C4CD-C209-C7C6-8BEA-E5334C7F855F}"/>
              </a:ext>
            </a:extLst>
          </p:cNvPr>
          <p:cNvGrpSpPr/>
          <p:nvPr/>
        </p:nvGrpSpPr>
        <p:grpSpPr>
          <a:xfrm>
            <a:off x="1028700" y="1779018"/>
            <a:ext cx="7561980" cy="14762555"/>
            <a:chOff x="1028700" y="1779018"/>
            <a:chExt cx="7561980" cy="14762555"/>
          </a:xfrm>
        </p:grpSpPr>
        <p:grpSp>
          <p:nvGrpSpPr>
            <p:cNvPr id="2" name="Group 2"/>
            <p:cNvGrpSpPr/>
            <p:nvPr/>
          </p:nvGrpSpPr>
          <p:grpSpPr>
            <a:xfrm rot="-5400000">
              <a:off x="-2018150" y="5932743"/>
              <a:ext cx="13655680" cy="7561980"/>
              <a:chOff x="0" y="0"/>
              <a:chExt cx="733891" cy="4064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733891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733891" h="406400">
                    <a:moveTo>
                      <a:pt x="530691" y="0"/>
                    </a:moveTo>
                    <a:cubicBezTo>
                      <a:pt x="642915" y="0"/>
                      <a:pt x="733891" y="90976"/>
                      <a:pt x="733891" y="203200"/>
                    </a:cubicBezTo>
                    <a:cubicBezTo>
                      <a:pt x="733891" y="315424"/>
                      <a:pt x="642915" y="406400"/>
                      <a:pt x="530691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E8388"/>
              </a:solidFill>
              <a:ln w="123825" cap="sq">
                <a:solidFill>
                  <a:srgbClr val="FDB03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0"/>
                <a:ext cx="733891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55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3510165" y="1779018"/>
              <a:ext cx="2599050" cy="2599050"/>
            </a:xfrm>
            <a:custGeom>
              <a:avLst/>
              <a:gdLst/>
              <a:ahLst/>
              <a:cxnLst/>
              <a:rect l="l" t="t" r="r" b="b"/>
              <a:pathLst>
                <a:path w="2599050" h="2599050">
                  <a:moveTo>
                    <a:pt x="0" y="0"/>
                  </a:moveTo>
                  <a:lnTo>
                    <a:pt x="2599050" y="0"/>
                  </a:lnTo>
                  <a:lnTo>
                    <a:pt x="2599050" y="2599050"/>
                  </a:lnTo>
                  <a:lnTo>
                    <a:pt x="0" y="2599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9"/>
            <p:cNvSpPr/>
            <p:nvPr/>
          </p:nvSpPr>
          <p:spPr>
            <a:xfrm>
              <a:off x="3706174" y="1975026"/>
              <a:ext cx="2207033" cy="2207033"/>
            </a:xfrm>
            <a:custGeom>
              <a:avLst/>
              <a:gdLst/>
              <a:ahLst/>
              <a:cxnLst/>
              <a:rect l="l" t="t" r="r" b="b"/>
              <a:pathLst>
                <a:path w="2207033" h="2207033">
                  <a:moveTo>
                    <a:pt x="0" y="0"/>
                  </a:moveTo>
                  <a:lnTo>
                    <a:pt x="2207032" y="0"/>
                  </a:lnTo>
                  <a:lnTo>
                    <a:pt x="2207032" y="2207033"/>
                  </a:lnTo>
                  <a:lnTo>
                    <a:pt x="0" y="2207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820610" y="2089463"/>
              <a:ext cx="1978160" cy="1978160"/>
            </a:xfrm>
            <a:custGeom>
              <a:avLst/>
              <a:gdLst/>
              <a:ahLst/>
              <a:cxnLst/>
              <a:rect l="l" t="t" r="r" b="b"/>
              <a:pathLst>
                <a:path w="1978160" h="1978160">
                  <a:moveTo>
                    <a:pt x="0" y="0"/>
                  </a:moveTo>
                  <a:lnTo>
                    <a:pt x="1978160" y="0"/>
                  </a:lnTo>
                  <a:lnTo>
                    <a:pt x="1978160" y="1978160"/>
                  </a:lnTo>
                  <a:lnTo>
                    <a:pt x="0" y="1978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16"/>
            <p:cNvSpPr/>
            <p:nvPr/>
          </p:nvSpPr>
          <p:spPr>
            <a:xfrm rot="-489769">
              <a:off x="4295628" y="2483817"/>
              <a:ext cx="352061" cy="1291968"/>
            </a:xfrm>
            <a:custGeom>
              <a:avLst/>
              <a:gdLst/>
              <a:ahLst/>
              <a:cxnLst/>
              <a:rect l="l" t="t" r="r" b="b"/>
              <a:pathLst>
                <a:path w="352061" h="1291968">
                  <a:moveTo>
                    <a:pt x="0" y="0"/>
                  </a:moveTo>
                  <a:lnTo>
                    <a:pt x="352061" y="0"/>
                  </a:lnTo>
                  <a:lnTo>
                    <a:pt x="352061" y="1291968"/>
                  </a:lnTo>
                  <a:lnTo>
                    <a:pt x="0" y="1291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76607" y="5746237"/>
              <a:ext cx="6066165" cy="4003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59"/>
                </a:lnSpc>
              </a:pPr>
              <a:r>
                <a:rPr lang="en-US" sz="2403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a) Soggetti All. 1 che sono grandi imprese.</a:t>
              </a:r>
            </a:p>
            <a:p>
              <a:pPr algn="l">
                <a:lnSpc>
                  <a:spcPts val="2859"/>
                </a:lnSpc>
              </a:pPr>
              <a:r>
                <a:rPr lang="en-US" sz="2403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b) Soggetti critici in base al D.Lgs. 134/2004.</a:t>
              </a:r>
            </a:p>
            <a:p>
              <a:pPr algn="l">
                <a:lnSpc>
                  <a:spcPts val="2859"/>
                </a:lnSpc>
              </a:pPr>
              <a:r>
                <a:rPr lang="en-US" sz="2403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c) Fornitori di reti pubbliche di comunicazione elettronica e i fornitori di servizi di comunicazione elettronica accessibili al pubblico.</a:t>
              </a:r>
            </a:p>
            <a:p>
              <a:pPr algn="l">
                <a:lnSpc>
                  <a:spcPts val="2859"/>
                </a:lnSpc>
              </a:pPr>
              <a:r>
                <a:rPr lang="en-US" sz="2403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d) Prestatori di servizi fiduciari, gestori dei registri di nomi a dominio, DNS.</a:t>
              </a:r>
            </a:p>
            <a:p>
              <a:pPr algn="l">
                <a:lnSpc>
                  <a:spcPts val="2859"/>
                </a:lnSpc>
              </a:pPr>
              <a:r>
                <a:rPr lang="en-US" sz="2403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e) Pubbliche amministrazioni centrali.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309072" y="4566360"/>
              <a:ext cx="5001235" cy="636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7"/>
                </a:lnSpc>
              </a:pPr>
              <a:r>
                <a:rPr lang="en-US" sz="4148" b="1" spc="-124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Essenziali</a:t>
              </a:r>
            </a:p>
          </p:txBody>
        </p:sp>
        <p:sp>
          <p:nvSpPr>
            <p:cNvPr id="22" name="Freeform 22"/>
            <p:cNvSpPr/>
            <p:nvPr/>
          </p:nvSpPr>
          <p:spPr>
            <a:xfrm rot="317918">
              <a:off x="4868592" y="2358550"/>
              <a:ext cx="352061" cy="1291968"/>
            </a:xfrm>
            <a:custGeom>
              <a:avLst/>
              <a:gdLst/>
              <a:ahLst/>
              <a:cxnLst/>
              <a:rect l="l" t="t" r="r" b="b"/>
              <a:pathLst>
                <a:path w="352061" h="1291968">
                  <a:moveTo>
                    <a:pt x="0" y="0"/>
                  </a:moveTo>
                  <a:lnTo>
                    <a:pt x="352062" y="0"/>
                  </a:lnTo>
                  <a:lnTo>
                    <a:pt x="352062" y="1291968"/>
                  </a:lnTo>
                  <a:lnTo>
                    <a:pt x="0" y="1291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66EFD597-6613-7E69-0FA0-6F0B6991F5C6}"/>
              </a:ext>
            </a:extLst>
          </p:cNvPr>
          <p:cNvGrpSpPr/>
          <p:nvPr/>
        </p:nvGrpSpPr>
        <p:grpSpPr>
          <a:xfrm>
            <a:off x="9697320" y="1779018"/>
            <a:ext cx="7561980" cy="14762555"/>
            <a:chOff x="9697320" y="1779018"/>
            <a:chExt cx="7561980" cy="14762555"/>
          </a:xfrm>
        </p:grpSpPr>
        <p:grpSp>
          <p:nvGrpSpPr>
            <p:cNvPr id="5" name="Group 5"/>
            <p:cNvGrpSpPr/>
            <p:nvPr/>
          </p:nvGrpSpPr>
          <p:grpSpPr>
            <a:xfrm rot="-5400000">
              <a:off x="6650470" y="5932743"/>
              <a:ext cx="13655680" cy="7561980"/>
              <a:chOff x="0" y="0"/>
              <a:chExt cx="733891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733891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733891" h="406400">
                    <a:moveTo>
                      <a:pt x="530691" y="0"/>
                    </a:moveTo>
                    <a:cubicBezTo>
                      <a:pt x="642915" y="0"/>
                      <a:pt x="733891" y="90976"/>
                      <a:pt x="733891" y="203200"/>
                    </a:cubicBezTo>
                    <a:cubicBezTo>
                      <a:pt x="733891" y="315424"/>
                      <a:pt x="642915" y="406400"/>
                      <a:pt x="530691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E8388"/>
              </a:solidFill>
              <a:ln w="123825" cap="sq">
                <a:solidFill>
                  <a:srgbClr val="FDB03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733891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55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2178785" y="1779018"/>
              <a:ext cx="2599050" cy="2599050"/>
            </a:xfrm>
            <a:custGeom>
              <a:avLst/>
              <a:gdLst/>
              <a:ahLst/>
              <a:cxnLst/>
              <a:rect l="l" t="t" r="r" b="b"/>
              <a:pathLst>
                <a:path w="2599050" h="2599050">
                  <a:moveTo>
                    <a:pt x="0" y="0"/>
                  </a:moveTo>
                  <a:lnTo>
                    <a:pt x="2599050" y="0"/>
                  </a:lnTo>
                  <a:lnTo>
                    <a:pt x="2599050" y="2599050"/>
                  </a:lnTo>
                  <a:lnTo>
                    <a:pt x="0" y="2599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377073" y="1975026"/>
              <a:ext cx="2207033" cy="2207033"/>
            </a:xfrm>
            <a:custGeom>
              <a:avLst/>
              <a:gdLst/>
              <a:ahLst/>
              <a:cxnLst/>
              <a:rect l="l" t="t" r="r" b="b"/>
              <a:pathLst>
                <a:path w="2207033" h="2207033">
                  <a:moveTo>
                    <a:pt x="0" y="0"/>
                  </a:moveTo>
                  <a:lnTo>
                    <a:pt x="2207033" y="0"/>
                  </a:lnTo>
                  <a:lnTo>
                    <a:pt x="2207033" y="2207033"/>
                  </a:lnTo>
                  <a:lnTo>
                    <a:pt x="0" y="2207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2491510" y="2089463"/>
              <a:ext cx="1978160" cy="1978160"/>
            </a:xfrm>
            <a:custGeom>
              <a:avLst/>
              <a:gdLst/>
              <a:ahLst/>
              <a:cxnLst/>
              <a:rect l="l" t="t" r="r" b="b"/>
              <a:pathLst>
                <a:path w="1978160" h="1978160">
                  <a:moveTo>
                    <a:pt x="0" y="0"/>
                  </a:moveTo>
                  <a:lnTo>
                    <a:pt x="1978160" y="0"/>
                  </a:lnTo>
                  <a:lnTo>
                    <a:pt x="1978160" y="1978160"/>
                  </a:lnTo>
                  <a:lnTo>
                    <a:pt x="0" y="1978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445227" y="5983519"/>
              <a:ext cx="6066165" cy="2193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59"/>
                </a:lnSpc>
              </a:pPr>
              <a:r>
                <a:rPr lang="en-US" sz="2403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Tutti gli altri.</a:t>
              </a:r>
            </a:p>
            <a:p>
              <a:pPr algn="l">
                <a:lnSpc>
                  <a:spcPts val="2859"/>
                </a:lnSpc>
              </a:pPr>
              <a:endParaRPr lang="en-US" sz="24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2859"/>
                </a:lnSpc>
              </a:pPr>
              <a:r>
                <a:rPr lang="en-US" sz="2403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 soggetti importanti sono sottoposti a controlli e verifiche non proattivi, meno frequenti e dettagliati da parte delle autorità di vigilanza.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977692" y="4566360"/>
              <a:ext cx="5001235" cy="636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7"/>
                </a:lnSpc>
              </a:pPr>
              <a:r>
                <a:rPr lang="en-US" sz="4148" b="1" spc="-124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Importanti</a:t>
              </a: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3302279" y="2465368"/>
              <a:ext cx="352061" cy="1291968"/>
            </a:xfrm>
            <a:custGeom>
              <a:avLst/>
              <a:gdLst/>
              <a:ahLst/>
              <a:cxnLst/>
              <a:rect l="l" t="t" r="r" b="b"/>
              <a:pathLst>
                <a:path w="352061" h="1291968">
                  <a:moveTo>
                    <a:pt x="0" y="0"/>
                  </a:moveTo>
                  <a:lnTo>
                    <a:pt x="352062" y="0"/>
                  </a:lnTo>
                  <a:lnTo>
                    <a:pt x="352062" y="1291968"/>
                  </a:lnTo>
                  <a:lnTo>
                    <a:pt x="0" y="1291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73720">
            <a:off x="5570985" y="2932996"/>
            <a:ext cx="12676724" cy="4421008"/>
          </a:xfrm>
          <a:custGeom>
            <a:avLst/>
            <a:gdLst/>
            <a:ahLst/>
            <a:cxnLst/>
            <a:rect l="l" t="t" r="r" b="b"/>
            <a:pathLst>
              <a:path w="12676724" h="4421008">
                <a:moveTo>
                  <a:pt x="0" y="0"/>
                </a:moveTo>
                <a:lnTo>
                  <a:pt x="12676724" y="0"/>
                </a:lnTo>
                <a:lnTo>
                  <a:pt x="12676724" y="4421008"/>
                </a:lnTo>
                <a:lnTo>
                  <a:pt x="0" y="442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11067723" y="-68319"/>
            <a:ext cx="7220277" cy="10352654"/>
            <a:chOff x="0" y="0"/>
            <a:chExt cx="20508404" cy="294055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508340" cy="29405582"/>
            </a:xfrm>
            <a:custGeom>
              <a:avLst/>
              <a:gdLst/>
              <a:ahLst/>
              <a:cxnLst/>
              <a:rect l="l" t="t" r="r" b="b"/>
              <a:pathLst>
                <a:path w="20508340" h="29405582">
                  <a:moveTo>
                    <a:pt x="9683242" y="0"/>
                  </a:moveTo>
                  <a:cubicBezTo>
                    <a:pt x="9719437" y="5416550"/>
                    <a:pt x="8407908" y="9588373"/>
                    <a:pt x="4155313" y="16175737"/>
                  </a:cubicBezTo>
                  <a:cubicBezTo>
                    <a:pt x="343281" y="22080474"/>
                    <a:pt x="1397" y="27222577"/>
                    <a:pt x="0" y="28861513"/>
                  </a:cubicBezTo>
                  <a:lnTo>
                    <a:pt x="0" y="28881071"/>
                  </a:lnTo>
                  <a:cubicBezTo>
                    <a:pt x="254" y="29222064"/>
                    <a:pt x="15240" y="29405582"/>
                    <a:pt x="15240" y="29405582"/>
                  </a:cubicBezTo>
                  <a:lnTo>
                    <a:pt x="20508340" y="29405582"/>
                  </a:lnTo>
                  <a:lnTo>
                    <a:pt x="20508340" y="0"/>
                  </a:lnTo>
                  <a:close/>
                </a:path>
              </a:pathLst>
            </a:custGeom>
            <a:blipFill>
              <a:blip r:embed="rId4"/>
              <a:stretch>
                <a:fillRect l="-47761" r="-139005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 rot="-2967198" flipH="1">
            <a:off x="13287997" y="6433664"/>
            <a:ext cx="10665551" cy="3626287"/>
          </a:xfrm>
          <a:custGeom>
            <a:avLst/>
            <a:gdLst/>
            <a:ahLst/>
            <a:cxnLst/>
            <a:rect l="l" t="t" r="r" b="b"/>
            <a:pathLst>
              <a:path w="10665551" h="3626287">
                <a:moveTo>
                  <a:pt x="10665551" y="0"/>
                </a:moveTo>
                <a:lnTo>
                  <a:pt x="0" y="0"/>
                </a:lnTo>
                <a:lnTo>
                  <a:pt x="0" y="3626288"/>
                </a:lnTo>
                <a:lnTo>
                  <a:pt x="10665551" y="3626288"/>
                </a:lnTo>
                <a:lnTo>
                  <a:pt x="10665551" y="0"/>
                </a:lnTo>
                <a:close/>
              </a:path>
            </a:pathLst>
          </a:custGeom>
          <a:blipFill>
            <a:blip r:embed="rId5">
              <a:alphaModFix amt="7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/>
          <p:nvPr/>
        </p:nvGrpSpPr>
        <p:grpSpPr>
          <a:xfrm>
            <a:off x="11279555" y="946396"/>
            <a:ext cx="857867" cy="85786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64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65440" y="2226096"/>
            <a:ext cx="604566" cy="6045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838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590531" y="681913"/>
            <a:ext cx="637633" cy="6376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DB034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2168946"/>
            <a:ext cx="8115300" cy="779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Fra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gli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obblighi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imposti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dalla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NIS2 vi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è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quello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di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mettere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in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sicurezza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la catena di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approvvigionamento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fornitori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(c.d. "Supply Chain").</a:t>
            </a:r>
          </a:p>
          <a:p>
            <a:pPr algn="l">
              <a:lnSpc>
                <a:spcPts val="3639"/>
              </a:lnSpc>
            </a:pPr>
            <a:endParaRPr lang="en-US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39"/>
              </a:lnSpc>
            </a:pP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Anche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le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imprese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non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rientrano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fra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soggetti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obbligati per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legge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potrebbero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dover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adottare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le procedure e le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misure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di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sicurezza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richieste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dalla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NIS2 per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lavorare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con determinate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tipologie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di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clienti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Questo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vale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soprattutto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per le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società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forniscono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servizi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informatici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come software house, Cloud Provider e MSP (Managed Service Provider) ma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anche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per tutti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fornitori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essenziali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garantire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la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continuità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operativa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clienti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3639"/>
              </a:lnSpc>
            </a:pPr>
            <a:endParaRPr lang="en-US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28700" y="936871"/>
            <a:ext cx="8115300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4"/>
              </a:lnSpc>
            </a:pPr>
            <a:r>
              <a:rPr lang="en-US" sz="4499" b="1" spc="-13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Sicurezza della Supply Chain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1066</Words>
  <Application>Microsoft Macintosh PowerPoint</Application>
  <PresentationFormat>Personalizzato</PresentationFormat>
  <Paragraphs>125</Paragraphs>
  <Slides>12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0" baseType="lpstr">
      <vt:lpstr>Aptos</vt:lpstr>
      <vt:lpstr>Arial</vt:lpstr>
      <vt:lpstr>Poppins Italics</vt:lpstr>
      <vt:lpstr>Poppins Semi-Bold</vt:lpstr>
      <vt:lpstr>Calibri</vt:lpstr>
      <vt:lpstr>Poppins</vt:lpstr>
      <vt:lpstr>Poppins Bold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Teal Modern Professional HR Performance Management Presentation</dc:title>
  <cp:lastModifiedBy>Massimo Bacci</cp:lastModifiedBy>
  <cp:revision>3</cp:revision>
  <dcterms:created xsi:type="dcterms:W3CDTF">2006-08-16T00:00:00Z</dcterms:created>
  <dcterms:modified xsi:type="dcterms:W3CDTF">2024-11-03T19:29:34Z</dcterms:modified>
  <dc:identifier>DAGVVvHn7iI</dc:identifier>
</cp:coreProperties>
</file>